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Lst>
  <p:notesMasterIdLst>
    <p:notesMasterId r:id="rId44"/>
  </p:notesMasterIdLst>
  <p:sldIdLst>
    <p:sldId id="256" r:id="rId9"/>
    <p:sldId id="282" r:id="rId10"/>
    <p:sldId id="271" r:id="rId11"/>
    <p:sldId id="272" r:id="rId12"/>
    <p:sldId id="283" r:id="rId13"/>
    <p:sldId id="284" r:id="rId14"/>
    <p:sldId id="285" r:id="rId15"/>
    <p:sldId id="290" r:id="rId16"/>
    <p:sldId id="291" r:id="rId17"/>
    <p:sldId id="286" r:id="rId18"/>
    <p:sldId id="287" r:id="rId19"/>
    <p:sldId id="288" r:id="rId20"/>
    <p:sldId id="289" r:id="rId21"/>
    <p:sldId id="293" r:id="rId22"/>
    <p:sldId id="315" r:id="rId23"/>
    <p:sldId id="294" r:id="rId24"/>
    <p:sldId id="295" r:id="rId25"/>
    <p:sldId id="298" r:id="rId26"/>
    <p:sldId id="299" r:id="rId27"/>
    <p:sldId id="300" r:id="rId28"/>
    <p:sldId id="304" r:id="rId29"/>
    <p:sldId id="303" r:id="rId30"/>
    <p:sldId id="302" r:id="rId31"/>
    <p:sldId id="301" r:id="rId32"/>
    <p:sldId id="305" r:id="rId33"/>
    <p:sldId id="306" r:id="rId34"/>
    <p:sldId id="296" r:id="rId35"/>
    <p:sldId id="313" r:id="rId36"/>
    <p:sldId id="312" r:id="rId37"/>
    <p:sldId id="308" r:id="rId38"/>
    <p:sldId id="309" r:id="rId39"/>
    <p:sldId id="310" r:id="rId40"/>
    <p:sldId id="311" r:id="rId41"/>
    <p:sldId id="297"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471" autoAdjust="0"/>
    <p:restoredTop sz="94641" autoAdjust="0"/>
  </p:normalViewPr>
  <p:slideViewPr>
    <p:cSldViewPr snapToGrid="0">
      <p:cViewPr varScale="1">
        <p:scale>
          <a:sx n="69" d="100"/>
          <a:sy n="69" d="100"/>
        </p:scale>
        <p:origin x="-67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pPr/>
              <a:t>04/04/2019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pPr/>
              <a:t>‹#›</a:t>
            </a:fld>
            <a:endParaRPr lang="en-GB"/>
          </a:p>
        </p:txBody>
      </p:sp>
    </p:spTree>
    <p:extLst>
      <p:ext uri="{BB962C8B-B14F-4D97-AF65-F5344CB8AC3E}">
        <p14:creationId xmlns:p14="http://schemas.microsoft.com/office/powerpoint/2010/main" xmlns=""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876CF-27DD-4CDF-96EA-263FE6FCFA62}" type="slidenum">
              <a:rPr lang="en-GB" smtClean="0"/>
              <a:pPr/>
              <a:t>21</a:t>
            </a:fld>
            <a:endParaRPr lang="en-GB"/>
          </a:p>
        </p:txBody>
      </p:sp>
    </p:spTree>
    <p:extLst>
      <p:ext uri="{BB962C8B-B14F-4D97-AF65-F5344CB8AC3E}">
        <p14:creationId xmlns:p14="http://schemas.microsoft.com/office/powerpoint/2010/main" xmlns="" val="539183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xmlns="" val="153513853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7308859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4600582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xmlns="" val="79656154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xmlns="" val="349913573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59167043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62238426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98154636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20001154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36687859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380028386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xmlns="" val="28446456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68568889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99975860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369696361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AF2DEBC-7872-49E9-82A4-E371C0F7012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78554257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CE68C3B-B6F0-45EF-A48C-79FFACE31970}"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a:xfrm>
            <a:off x="6326832" y="6065894"/>
            <a:ext cx="2133600" cy="365125"/>
          </a:xfrm>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4788860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F4F2F-5716-492F-B3C2-7C4A5968B146}"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12603188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A7BAB79-5A6A-4FFC-BF38-B67D1DF412AA}"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83999169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0A746CE-FC60-4227-9111-3E4611068987}" type="datetime1">
              <a:rPr lang="el-GR" smtClean="0">
                <a:solidFill>
                  <a:prstClr val="black">
                    <a:tint val="75000"/>
                  </a:prstClr>
                </a:solidFill>
              </a:rPr>
              <a:pPr/>
              <a:t>4/4/2019</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97380374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FA4FD47-DC29-4088-A5C5-ADA31C6235D8}" type="datetime1">
              <a:rPr lang="el-GR" smtClean="0">
                <a:solidFill>
                  <a:prstClr val="black">
                    <a:tint val="75000"/>
                  </a:prstClr>
                </a:solidFill>
              </a:rPr>
              <a:pPr/>
              <a:t>4/4/2019</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13284986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4571C-6018-4A68-A8A7-3EB6ECB7BD61}" type="datetime1">
              <a:rPr lang="el-GR" smtClean="0">
                <a:solidFill>
                  <a:prstClr val="black">
                    <a:tint val="75000"/>
                  </a:prstClr>
                </a:solidFill>
              </a:rPr>
              <a:pPr/>
              <a:t>4/4/2019</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57479733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08835718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68D8B-DE3F-4C9C-8FAF-8D22E50F33C2}"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27483423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481BC-9A0D-4A99-BBCD-F1C650458819}"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6981414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1CAD538-A4CC-499C-88FA-18AF3FC8DC1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54884734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D422D8A-D0B0-4904-9EF2-96517FE03DEE}"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07442802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AF2DEBC-7872-49E9-82A4-E371C0F7012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6543908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CE68C3B-B6F0-45EF-A48C-79FFACE31970}"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a:xfrm>
            <a:off x="6326832" y="6065894"/>
            <a:ext cx="2133600" cy="365125"/>
          </a:xfrm>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06660812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F4F2F-5716-492F-B3C2-7C4A5968B146}"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51990362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A7BAB79-5A6A-4FFC-BF38-B67D1DF412AA}"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54958311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0A746CE-FC60-4227-9111-3E4611068987}" type="datetime1">
              <a:rPr lang="el-GR" smtClean="0">
                <a:solidFill>
                  <a:prstClr val="black">
                    <a:tint val="75000"/>
                  </a:prstClr>
                </a:solidFill>
              </a:rPr>
              <a:pPr/>
              <a:t>4/4/2019</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6861728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FA4FD47-DC29-4088-A5C5-ADA31C6235D8}" type="datetime1">
              <a:rPr lang="el-GR" smtClean="0">
                <a:solidFill>
                  <a:prstClr val="black">
                    <a:tint val="75000"/>
                  </a:prstClr>
                </a:solidFill>
              </a:rPr>
              <a:pPr/>
              <a:t>4/4/2019</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93525969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4905958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4571C-6018-4A68-A8A7-3EB6ECB7BD61}" type="datetime1">
              <a:rPr lang="el-GR" smtClean="0">
                <a:solidFill>
                  <a:prstClr val="black">
                    <a:tint val="75000"/>
                  </a:prstClr>
                </a:solidFill>
              </a:rPr>
              <a:pPr/>
              <a:t>4/4/2019</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0068430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68D8B-DE3F-4C9C-8FAF-8D22E50F33C2}"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4717680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481BC-9A0D-4A99-BBCD-F1C650458819}"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71805173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1CAD538-A4CC-499C-88FA-18AF3FC8DC1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6016714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D422D8A-D0B0-4904-9EF2-96517FE03DEE}"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05056005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AF2DEBC-7872-49E9-82A4-E371C0F7012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73493879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CE68C3B-B6F0-45EF-A48C-79FFACE31970}"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a:xfrm>
            <a:off x="6326832" y="6065894"/>
            <a:ext cx="2133600" cy="365125"/>
          </a:xfrm>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6811851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F4F2F-5716-492F-B3C2-7C4A5968B146}"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2306798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A7BAB79-5A6A-4FFC-BF38-B67D1DF412AA}"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03213397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0A746CE-FC60-4227-9111-3E4611068987}" type="datetime1">
              <a:rPr lang="el-GR" smtClean="0">
                <a:solidFill>
                  <a:prstClr val="black">
                    <a:tint val="75000"/>
                  </a:prstClr>
                </a:solidFill>
              </a:rPr>
              <a:pPr/>
              <a:t>4/4/2019</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54359390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82349816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FA4FD47-DC29-4088-A5C5-ADA31C6235D8}" type="datetime1">
              <a:rPr lang="el-GR" smtClean="0">
                <a:solidFill>
                  <a:prstClr val="black">
                    <a:tint val="75000"/>
                  </a:prstClr>
                </a:solidFill>
              </a:rPr>
              <a:pPr/>
              <a:t>4/4/2019</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5522412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4571C-6018-4A68-A8A7-3EB6ECB7BD61}" type="datetime1">
              <a:rPr lang="el-GR" smtClean="0">
                <a:solidFill>
                  <a:prstClr val="black">
                    <a:tint val="75000"/>
                  </a:prstClr>
                </a:solidFill>
              </a:rPr>
              <a:pPr/>
              <a:t>4/4/2019</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12370288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68D8B-DE3F-4C9C-8FAF-8D22E50F33C2}"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88671439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481BC-9A0D-4A99-BBCD-F1C650458819}"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427289892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1CAD538-A4CC-499C-88FA-18AF3FC8DC1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52593894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D422D8A-D0B0-4904-9EF2-96517FE03DEE}"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62030792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AF2DEBC-7872-49E9-82A4-E371C0F7012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21573568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CE68C3B-B6F0-45EF-A48C-79FFACE31970}"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a:xfrm>
            <a:off x="6326832" y="6065894"/>
            <a:ext cx="2133600" cy="365125"/>
          </a:xfrm>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31662404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F4F2F-5716-492F-B3C2-7C4A5968B146}"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3841820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A7BAB79-5A6A-4FFC-BF38-B67D1DF412AA}"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63524625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2474976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0A746CE-FC60-4227-9111-3E4611068987}" type="datetime1">
              <a:rPr lang="el-GR" smtClean="0">
                <a:solidFill>
                  <a:prstClr val="black">
                    <a:tint val="75000"/>
                  </a:prstClr>
                </a:solidFill>
              </a:rPr>
              <a:pPr/>
              <a:t>4/4/2019</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9304072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FA4FD47-DC29-4088-A5C5-ADA31C6235D8}" type="datetime1">
              <a:rPr lang="el-GR" smtClean="0">
                <a:solidFill>
                  <a:prstClr val="black">
                    <a:tint val="75000"/>
                  </a:prstClr>
                </a:solidFill>
              </a:rPr>
              <a:pPr/>
              <a:t>4/4/2019</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62423406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4571C-6018-4A68-A8A7-3EB6ECB7BD61}" type="datetime1">
              <a:rPr lang="el-GR" smtClean="0">
                <a:solidFill>
                  <a:prstClr val="black">
                    <a:tint val="75000"/>
                  </a:prstClr>
                </a:solidFill>
              </a:rPr>
              <a:pPr/>
              <a:t>4/4/2019</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14831305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68D8B-DE3F-4C9C-8FAF-8D22E50F33C2}"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86200494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481BC-9A0D-4A99-BBCD-F1C650458819}"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2087530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1CAD538-A4CC-499C-88FA-18AF3FC8DC1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44604166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D422D8A-D0B0-4904-9EF2-96517FE03DEE}"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88579672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AF2DEBC-7872-49E9-82A4-E371C0F7012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7471203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CE68C3B-B6F0-45EF-A48C-79FFACE31970}"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a:xfrm>
            <a:off x="6326832" y="6065894"/>
            <a:ext cx="2133600" cy="365125"/>
          </a:xfrm>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98277500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F4F2F-5716-492F-B3C2-7C4A5968B146}"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59634515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7708187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A7BAB79-5A6A-4FFC-BF38-B67D1DF412AA}"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8546908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0A746CE-FC60-4227-9111-3E4611068987}" type="datetime1">
              <a:rPr lang="el-GR" smtClean="0">
                <a:solidFill>
                  <a:prstClr val="black">
                    <a:tint val="75000"/>
                  </a:prstClr>
                </a:solidFill>
              </a:rPr>
              <a:pPr/>
              <a:t>4/4/2019</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3828748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FA4FD47-DC29-4088-A5C5-ADA31C6235D8}" type="datetime1">
              <a:rPr lang="el-GR" smtClean="0">
                <a:solidFill>
                  <a:prstClr val="black">
                    <a:tint val="75000"/>
                  </a:prstClr>
                </a:solidFill>
              </a:rPr>
              <a:pPr/>
              <a:t>4/4/2019</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98592524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4571C-6018-4A68-A8A7-3EB6ECB7BD61}" type="datetime1">
              <a:rPr lang="el-GR" smtClean="0">
                <a:solidFill>
                  <a:prstClr val="black">
                    <a:tint val="75000"/>
                  </a:prstClr>
                </a:solidFill>
              </a:rPr>
              <a:pPr/>
              <a:t>4/4/2019</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50432209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68D8B-DE3F-4C9C-8FAF-8D22E50F33C2}"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65218654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481BC-9A0D-4A99-BBCD-F1C650458819}"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45042947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1CAD538-A4CC-499C-88FA-18AF3FC8DC1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70134644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D422D8A-D0B0-4904-9EF2-96517FE03DEE}"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59782273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0AF2DEBC-7872-49E9-82A4-E371C0F7012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99088427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CE68C3B-B6F0-45EF-A48C-79FFACE31970}"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a:xfrm>
            <a:off x="6326832" y="6065894"/>
            <a:ext cx="2133600" cy="365125"/>
          </a:xfrm>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129686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310564673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F4F2F-5716-492F-B3C2-7C4A5968B146}"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8839894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A7BAB79-5A6A-4FFC-BF38-B67D1DF412AA}"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9347677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0A746CE-FC60-4227-9111-3E4611068987}" type="datetime1">
              <a:rPr lang="el-GR" smtClean="0">
                <a:solidFill>
                  <a:prstClr val="black">
                    <a:tint val="75000"/>
                  </a:prstClr>
                </a:solidFill>
              </a:rPr>
              <a:pPr/>
              <a:t>4/4/2019</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38243109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0FA4FD47-DC29-4088-A5C5-ADA31C6235D8}" type="datetime1">
              <a:rPr lang="el-GR" smtClean="0">
                <a:solidFill>
                  <a:prstClr val="black">
                    <a:tint val="75000"/>
                  </a:prstClr>
                </a:solidFill>
              </a:rPr>
              <a:pPr/>
              <a:t>4/4/2019</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21556538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4571C-6018-4A68-A8A7-3EB6ECB7BD61}" type="datetime1">
              <a:rPr lang="el-GR" smtClean="0">
                <a:solidFill>
                  <a:prstClr val="black">
                    <a:tint val="75000"/>
                  </a:prstClr>
                </a:solidFill>
              </a:rPr>
              <a:pPr/>
              <a:t>4/4/2019</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53190047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968D8B-DE3F-4C9C-8FAF-8D22E50F33C2}"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24066309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481BC-9A0D-4A99-BBCD-F1C650458819}" type="datetime1">
              <a:rPr lang="el-GR" smtClean="0">
                <a:solidFill>
                  <a:prstClr val="black">
                    <a:tint val="75000"/>
                  </a:prstClr>
                </a:solidFill>
              </a:rPr>
              <a:pPr/>
              <a:t>4/4/2019</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16825417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31CAD538-A4CC-499C-88FA-18AF3FC8DC1C}"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5149245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D422D8A-D0B0-4904-9EF2-96517FE03DEE}"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96439607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380917552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pPr/>
              <a:t>‹#›</a:t>
            </a:fld>
            <a:endParaRPr lang="en-GB"/>
          </a:p>
        </p:txBody>
      </p:sp>
    </p:spTree>
    <p:extLst>
      <p:ext uri="{BB962C8B-B14F-4D97-AF65-F5344CB8AC3E}">
        <p14:creationId xmlns:p14="http://schemas.microsoft.com/office/powerpoint/2010/main" xmlns="" val="10462641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E1C99-0D9B-44E1-A799-4736B811DD19}"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9739994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E1C99-0D9B-44E1-A799-4736B811DD19}"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494700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E1C99-0D9B-44E1-A799-4736B811DD19}"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8128246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E1C99-0D9B-44E1-A799-4736B811DD19}"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24321685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E1C99-0D9B-44E1-A799-4736B811DD19}"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33281554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E1C99-0D9B-44E1-A799-4736B811DD19}" type="datetime1">
              <a:rPr lang="el-GR" smtClean="0">
                <a:solidFill>
                  <a:prstClr val="black">
                    <a:tint val="75000"/>
                  </a:prstClr>
                </a:solidFill>
              </a:rPr>
              <a:pPr/>
              <a:t>4/4/2019</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BF803-FBA2-43E4-B347-395E21851DF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xmlns="" val="154908995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ferinternet4kids.gr/wp-content/uploads/2017/01/facebook-directions-" TargetMode="External"/><Relationship Id="rId2" Type="http://schemas.openxmlformats.org/officeDocument/2006/relationships/hyperlink" Target="https://www.facebook.com/safety/tool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emf"/><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hyperlink" Target="mailto:report@safeline.gr" TargetMode="External"/><Relationship Id="rId2" Type="http://schemas.openxmlformats.org/officeDocument/2006/relationships/hyperlink" Target="http://www.safeline.gr/report" TargetMode="External"/><Relationship Id="rId1" Type="http://schemas.openxmlformats.org/officeDocument/2006/relationships/slideLayout" Target="../slideLayouts/slideLayout57.xml"/><Relationship Id="rId5" Type="http://schemas.openxmlformats.org/officeDocument/2006/relationships/image" Target="../media/image41.png"/><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iscoverykids.com/" TargetMode="External"/><Relationship Id="rId2" Type="http://schemas.openxmlformats.org/officeDocument/2006/relationships/hyperlink" Target="http://www.mikrosanagnostis.gr/"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jele.g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6641" y="-68580"/>
            <a:ext cx="5547359" cy="2686210"/>
          </a:xfrm>
        </p:spPr>
        <p:txBody>
          <a:bodyPr>
            <a:normAutofit/>
          </a:bodyPr>
          <a:lstStyle/>
          <a:p>
            <a:r>
              <a:rPr lang="el-GR" sz="5400" b="1" dirty="0" smtClean="0">
                <a:solidFill>
                  <a:schemeClr val="bg1"/>
                </a:solidFill>
                <a:effectLst>
                  <a:outerShdw blurRad="38100" dist="38100" dir="2700000" algn="tl">
                    <a:srgbClr val="000000">
                      <a:alpha val="43137"/>
                    </a:srgbClr>
                  </a:outerShdw>
                </a:effectLst>
              </a:rPr>
              <a:t>ΑΣΦΑΛΕΙΑ ΣΤΟ ΔΙΑΔΙΚΤΥΟ</a:t>
            </a:r>
            <a:br>
              <a:rPr lang="el-GR" sz="5400" b="1" dirty="0" smtClean="0">
                <a:solidFill>
                  <a:schemeClr val="bg1"/>
                </a:solidFill>
                <a:effectLst>
                  <a:outerShdw blurRad="38100" dist="38100" dir="2700000" algn="tl">
                    <a:srgbClr val="000000">
                      <a:alpha val="43137"/>
                    </a:srgbClr>
                  </a:outerShdw>
                </a:effectLst>
              </a:rPr>
            </a:br>
            <a:r>
              <a:rPr lang="el-GR" sz="3100" b="1" dirty="0" smtClean="0"/>
              <a:t>ΠΑΡΟΥΣΙΑΣΗ ΓΙΑ ΓΟΝΕΙΣ</a:t>
            </a:r>
            <a:endParaRPr lang="en-GB" sz="31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75132" y="3276601"/>
            <a:ext cx="5268868" cy="3088004"/>
          </a:xfrm>
          <a:prstGeom prst="rect">
            <a:avLst/>
          </a:prstGeom>
          <a:ln>
            <a:noFill/>
          </a:ln>
          <a:effectLst>
            <a:softEdge rad="112500"/>
          </a:effectLst>
        </p:spPr>
      </p:pic>
    </p:spTree>
    <p:extLst>
      <p:ext uri="{BB962C8B-B14F-4D97-AF65-F5344CB8AC3E}">
        <p14:creationId xmlns:p14="http://schemas.microsoft.com/office/powerpoint/2010/main" xmlns="" val="59377101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4320" y="581025"/>
            <a:ext cx="6926580" cy="1252539"/>
          </a:xfrm>
        </p:spPr>
        <p:txBody>
          <a:bodyPr/>
          <a:lstStyle/>
          <a:p>
            <a:r>
              <a:rPr lang="el-GR" dirty="0" smtClean="0"/>
              <a:t>Προστασία προσωπικών δεδομένων</a:t>
            </a:r>
            <a:endParaRPr lang="el-GR" dirty="0"/>
          </a:p>
        </p:txBody>
      </p:sp>
      <p:sp>
        <p:nvSpPr>
          <p:cNvPr id="3" name="Θέση περιεχομένου 2"/>
          <p:cNvSpPr>
            <a:spLocks noGrp="1"/>
          </p:cNvSpPr>
          <p:nvPr>
            <p:ph idx="1"/>
          </p:nvPr>
        </p:nvSpPr>
        <p:spPr>
          <a:xfrm>
            <a:off x="152400" y="1833565"/>
            <a:ext cx="8816340" cy="2822256"/>
          </a:xfrm>
        </p:spPr>
        <p:txBody>
          <a:bodyPr>
            <a:normAutofit lnSpcReduction="10000"/>
          </a:bodyPr>
          <a:lstStyle/>
          <a:p>
            <a:pPr>
              <a:buClr>
                <a:srgbClr val="92D050"/>
              </a:buClr>
              <a:buFont typeface="Wingdings" panose="05000000000000000000" pitchFamily="2" charset="2"/>
              <a:buChar char="ü"/>
            </a:pPr>
            <a:r>
              <a:rPr lang="el-GR" dirty="0" smtClean="0"/>
              <a:t>Εξηγήστε στο παιδί πόσο σημαντικό είναι να μην αποκαλύπτει τα προσωπικά του δεδομένα</a:t>
            </a:r>
          </a:p>
          <a:p>
            <a:pPr>
              <a:buClr>
                <a:srgbClr val="92D050"/>
              </a:buClr>
              <a:buFont typeface="Wingdings" panose="05000000000000000000" pitchFamily="2" charset="2"/>
              <a:buChar char="ü"/>
            </a:pPr>
            <a:r>
              <a:rPr lang="el-GR" dirty="0" smtClean="0"/>
              <a:t>Δώστε έμφαση στην αποκάλυψη προσωπικών δεδομένων και μέσα από τη δημοσίευση φωτογραφιών </a:t>
            </a:r>
            <a:endParaRPr lang="en-US" dirty="0" smtClean="0"/>
          </a:p>
          <a:p>
            <a:pPr>
              <a:buClr>
                <a:srgbClr val="92D050"/>
              </a:buClr>
              <a:buFont typeface="Wingdings" panose="05000000000000000000" pitchFamily="2" charset="2"/>
              <a:buChar char="ü"/>
            </a:pPr>
            <a:r>
              <a:rPr lang="el-GR" dirty="0" smtClean="0"/>
              <a:t>Μάθετε στο παιδί όταν δημοσιεύει μια φωτογραφία που απεικονίζονται και άλλοι πάντα να ζητάει την έγκρισή τους</a:t>
            </a:r>
            <a:endParaRPr lang="el-GR" dirty="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10</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86266" y="709481"/>
            <a:ext cx="1982474" cy="11240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9710" y="4416362"/>
            <a:ext cx="6141720" cy="1865376"/>
          </a:xfrm>
          <a:prstGeom prst="rect">
            <a:avLst/>
          </a:prstGeom>
          <a:ln>
            <a:noFill/>
          </a:ln>
          <a:effectLst>
            <a:softEdge rad="112500"/>
          </a:effectLst>
        </p:spPr>
      </p:pic>
    </p:spTree>
    <p:extLst>
      <p:ext uri="{BB962C8B-B14F-4D97-AF65-F5344CB8AC3E}">
        <p14:creationId xmlns:p14="http://schemas.microsoft.com/office/powerpoint/2010/main" xmlns="" val="152216208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50920" y="530540"/>
            <a:ext cx="5593080" cy="1252539"/>
          </a:xfrm>
        </p:spPr>
        <p:txBody>
          <a:bodyPr/>
          <a:lstStyle/>
          <a:p>
            <a:r>
              <a:rPr lang="el-GR" dirty="0" smtClean="0"/>
              <a:t>Σκέψου πριν δημοσιεύσεις…</a:t>
            </a:r>
            <a:endParaRPr lang="el-GR" dirty="0"/>
          </a:p>
        </p:txBody>
      </p:sp>
      <p:sp>
        <p:nvSpPr>
          <p:cNvPr id="3" name="Θέση περιεχομένου 2"/>
          <p:cNvSpPr>
            <a:spLocks noGrp="1"/>
          </p:cNvSpPr>
          <p:nvPr>
            <p:ph idx="1"/>
          </p:nvPr>
        </p:nvSpPr>
        <p:spPr>
          <a:xfrm>
            <a:off x="674370" y="2042160"/>
            <a:ext cx="7886700" cy="3547108"/>
          </a:xfrm>
        </p:spPr>
        <p:txBody>
          <a:bodyPr/>
          <a:lstStyle/>
          <a:p>
            <a:endParaRPr lang="en-US" dirty="0" smtClean="0"/>
          </a:p>
          <a:p>
            <a:pPr>
              <a:buClr>
                <a:srgbClr val="92D050"/>
              </a:buClr>
              <a:buFont typeface="Wingdings" panose="05000000000000000000" pitchFamily="2" charset="2"/>
              <a:buChar char="§"/>
            </a:pPr>
            <a:r>
              <a:rPr lang="el-GR" dirty="0" smtClean="0"/>
              <a:t>Μάθετε στο παιδί να σκέφτεται πριν προχωρήσει σε οποιαδήποτε δημοσίευση</a:t>
            </a:r>
            <a:endParaRPr lang="el-GR" dirty="0"/>
          </a:p>
          <a:p>
            <a:pPr>
              <a:buClr>
                <a:srgbClr val="92D050"/>
              </a:buClr>
              <a:buFont typeface="Wingdings" panose="05000000000000000000" pitchFamily="2" charset="2"/>
              <a:buChar char="§"/>
            </a:pPr>
            <a:r>
              <a:rPr lang="el-GR" dirty="0" smtClean="0"/>
              <a:t>Το ψηφιακό αποτύπωμα που δημιουργεί θα το ακολουθεί σε όλη του τη ζωή</a:t>
            </a:r>
            <a:endParaRPr lang="el-GR" dirty="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11</a:t>
            </a:fld>
            <a:endParaRPr lang="en-GB" dirty="0"/>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1019853">
            <a:off x="240319" y="565613"/>
            <a:ext cx="2755863" cy="15681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76800" y="4204782"/>
            <a:ext cx="3970020" cy="1823908"/>
          </a:xfrm>
          <a:prstGeom prst="rect">
            <a:avLst/>
          </a:prstGeom>
          <a:ln>
            <a:noFill/>
          </a:ln>
          <a:effectLst>
            <a:softEdge rad="112500"/>
          </a:effectLst>
        </p:spPr>
      </p:pic>
    </p:spTree>
    <p:extLst>
      <p:ext uri="{BB962C8B-B14F-4D97-AF65-F5344CB8AC3E}">
        <p14:creationId xmlns:p14="http://schemas.microsoft.com/office/powerpoint/2010/main" xmlns="" val="329892989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97480" y="581025"/>
            <a:ext cx="6446520" cy="1252539"/>
          </a:xfrm>
        </p:spPr>
        <p:txBody>
          <a:bodyPr>
            <a:normAutofit fontScale="90000"/>
          </a:bodyPr>
          <a:lstStyle/>
          <a:p>
            <a:r>
              <a:rPr lang="el-GR" dirty="0" smtClean="0"/>
              <a:t>Κοινωνικά δίκτυα… </a:t>
            </a:r>
            <a:r>
              <a:rPr lang="en-US" dirty="0" smtClean="0"/>
              <a:t/>
            </a:r>
            <a:br>
              <a:rPr lang="en-US" dirty="0" smtClean="0"/>
            </a:br>
            <a:r>
              <a:rPr lang="el-GR" dirty="0" smtClean="0"/>
              <a:t>Τι πρέπει να προσέχουν τα παιδιά</a:t>
            </a:r>
            <a:endParaRPr lang="el-GR" dirty="0"/>
          </a:p>
        </p:txBody>
      </p:sp>
      <p:sp>
        <p:nvSpPr>
          <p:cNvPr id="3" name="Θέση περιεχομένου 2"/>
          <p:cNvSpPr>
            <a:spLocks noGrp="1"/>
          </p:cNvSpPr>
          <p:nvPr>
            <p:ph idx="1"/>
          </p:nvPr>
        </p:nvSpPr>
        <p:spPr>
          <a:xfrm>
            <a:off x="91440" y="1920874"/>
            <a:ext cx="8423910" cy="4270375"/>
          </a:xfrm>
        </p:spPr>
        <p:txBody>
          <a:bodyPr>
            <a:normAutofit fontScale="70000" lnSpcReduction="20000"/>
          </a:bodyPr>
          <a:lstStyle/>
          <a:p>
            <a:pPr>
              <a:buClr>
                <a:srgbClr val="92D050"/>
              </a:buClr>
              <a:buFont typeface="Wingdings" panose="05000000000000000000" pitchFamily="2" charset="2"/>
              <a:buChar char="Ø"/>
            </a:pPr>
            <a:r>
              <a:rPr lang="el-GR" dirty="0" smtClean="0"/>
              <a:t>Η ηλικία έναρξης ενασχόλησης των παιδιών με το </a:t>
            </a:r>
            <a:r>
              <a:rPr lang="en-US" dirty="0" err="1" smtClean="0"/>
              <a:t>facebook</a:t>
            </a:r>
            <a:r>
              <a:rPr lang="en-US" dirty="0" smtClean="0"/>
              <a:t> </a:t>
            </a:r>
            <a:r>
              <a:rPr lang="el-GR" dirty="0" smtClean="0"/>
              <a:t>ορίζεται στα 13 χρόνια</a:t>
            </a:r>
          </a:p>
          <a:p>
            <a:pPr>
              <a:buClr>
                <a:srgbClr val="92D050"/>
              </a:buClr>
              <a:buFont typeface="Wingdings" panose="05000000000000000000" pitchFamily="2" charset="2"/>
              <a:buChar char="Ø"/>
            </a:pPr>
            <a:r>
              <a:rPr lang="el-GR" dirty="0"/>
              <a:t>Είναι καλύτερα να δημιουργήσετε ένα προφίλ μαζί με το παιδί, που δεν θα αποκαλύπτει τα προσωπικά του στοιχεία, παρά να επιμένετε σε μια απαγόρευση που ενδεχομένως να το οδηγήσει στο να πάρει μόνο του </a:t>
            </a:r>
            <a:r>
              <a:rPr lang="el-GR" dirty="0" smtClean="0"/>
              <a:t>πρωτοβουλία</a:t>
            </a:r>
            <a:endParaRPr lang="el-GR" dirty="0"/>
          </a:p>
          <a:p>
            <a:pPr>
              <a:buClr>
                <a:srgbClr val="92D050"/>
              </a:buClr>
              <a:buFont typeface="Wingdings" panose="05000000000000000000" pitchFamily="2" charset="2"/>
              <a:buChar char="Ø"/>
            </a:pPr>
            <a:r>
              <a:rPr lang="el-GR" dirty="0" smtClean="0"/>
              <a:t>Ενθαρρύνετε το παιδί να χρησιμοποιεί έναν ισχυρό κωδικό πρόσβασης τον οποίο δε θα μοιράζεται με κανέναν</a:t>
            </a:r>
          </a:p>
          <a:p>
            <a:pPr>
              <a:buClr>
                <a:srgbClr val="92D050"/>
              </a:buClr>
              <a:buFont typeface="Wingdings" panose="05000000000000000000" pitchFamily="2" charset="2"/>
              <a:buChar char="Ø"/>
            </a:pPr>
            <a:r>
              <a:rPr lang="el-GR" dirty="0" smtClean="0"/>
              <a:t>Ενθαρρύνετε το να χρησιμοποιεί κάποιο ψευδώνυμο και όχι το πραγματικό του όνομα</a:t>
            </a:r>
          </a:p>
          <a:p>
            <a:pPr>
              <a:buClr>
                <a:srgbClr val="92D050"/>
              </a:buClr>
              <a:buFont typeface="Wingdings" panose="05000000000000000000" pitchFamily="2" charset="2"/>
              <a:buChar char="Ø"/>
            </a:pPr>
            <a:r>
              <a:rPr lang="el-GR" dirty="0"/>
              <a:t>Ενθαρρύνετε το να μην ανεβάζει προσωπικές φωτογραφίες στο </a:t>
            </a:r>
            <a:r>
              <a:rPr lang="el-GR" dirty="0" smtClean="0"/>
              <a:t>διαδίκτυο</a:t>
            </a:r>
          </a:p>
          <a:p>
            <a:pPr>
              <a:buClr>
                <a:srgbClr val="92D050"/>
              </a:buClr>
              <a:buFont typeface="Wingdings" panose="05000000000000000000" pitchFamily="2" charset="2"/>
              <a:buChar char="Ø"/>
            </a:pPr>
            <a:r>
              <a:rPr lang="el-GR" dirty="0" smtClean="0"/>
              <a:t>Επιλέξτε μαζί μια φωτογραφία που θα αναρτήσει στο προφίλ </a:t>
            </a:r>
            <a:r>
              <a:rPr lang="el-GR" dirty="0"/>
              <a:t>του  έτσι ώστε το ντύσιμο, η τοποθεσία και η απεικόνιση του προσώπου να μην δελεάζει κακοήθεις χρήστες. Εναλλακτικά μπορείτε να του προτείνετε αντί για φωτογραφίες να χρησιμοποιεί γραφικά με κινούμενα </a:t>
            </a:r>
            <a:r>
              <a:rPr lang="el-GR" dirty="0" smtClean="0"/>
              <a:t>σχέδια</a:t>
            </a:r>
            <a:endParaRPr lang="el-GR" dirty="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12</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500" y="514160"/>
            <a:ext cx="2332672" cy="1319404"/>
          </a:xfrm>
          <a:prstGeom prst="rect">
            <a:avLst/>
          </a:prstGeom>
        </p:spPr>
      </p:pic>
    </p:spTree>
    <p:extLst>
      <p:ext uri="{BB962C8B-B14F-4D97-AF65-F5344CB8AC3E}">
        <p14:creationId xmlns:p14="http://schemas.microsoft.com/office/powerpoint/2010/main" xmlns="" val="38895001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15340" y="2667000"/>
            <a:ext cx="7642860" cy="11506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628650" y="632460"/>
            <a:ext cx="7886700" cy="1158240"/>
          </a:xfrm>
        </p:spPr>
        <p:txBody>
          <a:bodyPr>
            <a:normAutofit fontScale="90000"/>
          </a:bodyPr>
          <a:lstStyle/>
          <a:p>
            <a:pPr algn="ctr"/>
            <a:r>
              <a:rPr lang="en-US" dirty="0" smtClean="0"/>
              <a:t/>
            </a:r>
            <a:br>
              <a:rPr lang="en-US" dirty="0" smtClean="0"/>
            </a:br>
            <a:r>
              <a:rPr lang="el-GR" dirty="0" smtClean="0"/>
              <a:t>Κοινωνικά δίκτυα… </a:t>
            </a:r>
            <a:r>
              <a:rPr lang="en-US" dirty="0" smtClean="0"/>
              <a:t/>
            </a:r>
            <a:br>
              <a:rPr lang="en-US" dirty="0" smtClean="0"/>
            </a:br>
            <a:r>
              <a:rPr lang="el-GR" dirty="0" smtClean="0"/>
              <a:t>Τι πρέπει να προσέχουν τα παιδιά</a:t>
            </a:r>
            <a:br>
              <a:rPr lang="el-GR" dirty="0" smtClean="0"/>
            </a:br>
            <a:endParaRPr lang="el-GR" dirty="0"/>
          </a:p>
        </p:txBody>
      </p:sp>
      <p:sp>
        <p:nvSpPr>
          <p:cNvPr id="3" name="Θέση περιεχομένου 2"/>
          <p:cNvSpPr>
            <a:spLocks noGrp="1"/>
          </p:cNvSpPr>
          <p:nvPr>
            <p:ph idx="1"/>
          </p:nvPr>
        </p:nvSpPr>
        <p:spPr>
          <a:xfrm>
            <a:off x="68580" y="1790700"/>
            <a:ext cx="8850630" cy="3550920"/>
          </a:xfrm>
        </p:spPr>
        <p:txBody>
          <a:bodyPr>
            <a:noAutofit/>
          </a:bodyPr>
          <a:lstStyle/>
          <a:p>
            <a:pPr>
              <a:buClr>
                <a:srgbClr val="92D050"/>
              </a:buClr>
              <a:buFont typeface="Wingdings" panose="05000000000000000000" pitchFamily="2" charset="2"/>
              <a:buChar char="Ø"/>
            </a:pPr>
            <a:r>
              <a:rPr lang="el-GR" sz="1800" dirty="0" smtClean="0"/>
              <a:t>Δείξτε </a:t>
            </a:r>
            <a:r>
              <a:rPr lang="el-GR" sz="1800" dirty="0"/>
              <a:t>τις επιλογές ασφαλείας που υπάρχουν στις ιστοσελίδες κοινωνικής δικτύωσης στο παιδί σας και προτρέψτε το να επιλέξει </a:t>
            </a:r>
            <a:r>
              <a:rPr lang="el-GR" sz="1800" dirty="0" smtClean="0"/>
              <a:t>τις ρυθμίσεις </a:t>
            </a:r>
            <a:r>
              <a:rPr lang="el-GR" sz="1800" dirty="0"/>
              <a:t>που </a:t>
            </a:r>
            <a:r>
              <a:rPr lang="el-GR" sz="1800" dirty="0" smtClean="0"/>
              <a:t>καθιστούν το </a:t>
            </a:r>
            <a:r>
              <a:rPr lang="el-GR" sz="1800" dirty="0"/>
              <a:t>προφίλ του </a:t>
            </a:r>
            <a:r>
              <a:rPr lang="el-GR" sz="1800" dirty="0" err="1" smtClean="0"/>
              <a:t>προσβάσιμο</a:t>
            </a:r>
            <a:r>
              <a:rPr lang="el-GR" sz="1800" dirty="0" smtClean="0"/>
              <a:t> </a:t>
            </a:r>
            <a:r>
              <a:rPr lang="el-GR" sz="1800" dirty="0"/>
              <a:t>μόνο στους φίλους </a:t>
            </a:r>
            <a:r>
              <a:rPr lang="el-GR" sz="1800" dirty="0" smtClean="0"/>
              <a:t>του</a:t>
            </a:r>
            <a:endParaRPr lang="el-GR" sz="1800" dirty="0" smtClean="0">
              <a:solidFill>
                <a:schemeClr val="accent1">
                  <a:lumMod val="75000"/>
                </a:schemeClr>
              </a:solidFill>
            </a:endParaRPr>
          </a:p>
          <a:p>
            <a:pPr marL="0" indent="0" algn="ctr">
              <a:buClr>
                <a:srgbClr val="FF0000"/>
              </a:buClr>
              <a:buNone/>
            </a:pPr>
            <a:r>
              <a:rPr lang="el-GR" sz="1800" dirty="0" smtClean="0">
                <a:solidFill>
                  <a:schemeClr val="accent1">
                    <a:lumMod val="75000"/>
                  </a:schemeClr>
                </a:solidFill>
              </a:rPr>
              <a:t>    </a:t>
            </a:r>
            <a:r>
              <a:rPr lang="en-US" sz="1800" dirty="0" smtClean="0">
                <a:solidFill>
                  <a:schemeClr val="accent1">
                    <a:lumMod val="75000"/>
                  </a:schemeClr>
                </a:solidFill>
                <a:hlinkClick r:id="rId2"/>
              </a:rPr>
              <a:t>https</a:t>
            </a:r>
            <a:r>
              <a:rPr lang="en-US" sz="1800" dirty="0">
                <a:solidFill>
                  <a:schemeClr val="accent1">
                    <a:lumMod val="75000"/>
                  </a:schemeClr>
                </a:solidFill>
                <a:hlinkClick r:id="rId2"/>
              </a:rPr>
              <a:t>://</a:t>
            </a:r>
            <a:r>
              <a:rPr lang="en-US" sz="1800" dirty="0" smtClean="0">
                <a:solidFill>
                  <a:schemeClr val="accent1">
                    <a:lumMod val="75000"/>
                  </a:schemeClr>
                </a:solidFill>
                <a:hlinkClick r:id="rId2"/>
              </a:rPr>
              <a:t>www.facebook.com/safety/tools</a:t>
            </a:r>
            <a:endParaRPr lang="el-GR" sz="1800" dirty="0" smtClean="0">
              <a:solidFill>
                <a:schemeClr val="accent1">
                  <a:lumMod val="75000"/>
                </a:schemeClr>
              </a:solidFill>
            </a:endParaRPr>
          </a:p>
          <a:p>
            <a:pPr marL="0" indent="0" algn="ctr">
              <a:buClr>
                <a:srgbClr val="FF0000"/>
              </a:buClr>
              <a:buNone/>
            </a:pPr>
            <a:r>
              <a:rPr lang="el-GR" sz="1800" dirty="0" smtClean="0">
                <a:solidFill>
                  <a:schemeClr val="accent1">
                    <a:lumMod val="75000"/>
                  </a:schemeClr>
                </a:solidFill>
              </a:rPr>
              <a:t>    </a:t>
            </a:r>
            <a:r>
              <a:rPr lang="en-US" sz="1800" dirty="0" smtClean="0">
                <a:solidFill>
                  <a:schemeClr val="accent1">
                    <a:lumMod val="75000"/>
                  </a:schemeClr>
                </a:solidFill>
                <a:hlinkClick r:id="rId3"/>
              </a:rPr>
              <a:t>http</a:t>
            </a:r>
            <a:r>
              <a:rPr lang="en-US" sz="1800" dirty="0">
                <a:solidFill>
                  <a:schemeClr val="accent1">
                    <a:lumMod val="75000"/>
                  </a:schemeClr>
                </a:solidFill>
                <a:hlinkClick r:id="rId3"/>
              </a:rPr>
              <a:t>://</a:t>
            </a:r>
            <a:r>
              <a:rPr lang="en-US" sz="1800" dirty="0" smtClean="0">
                <a:solidFill>
                  <a:schemeClr val="accent1">
                    <a:lumMod val="75000"/>
                  </a:schemeClr>
                </a:solidFill>
                <a:hlinkClick r:id="rId3"/>
              </a:rPr>
              <a:t>saferinternet4kids.gr/wp-content/uploads/2017/01/facebook-directions-</a:t>
            </a:r>
            <a:r>
              <a:rPr lang="el-GR" sz="1800" dirty="0" smtClean="0">
                <a:solidFill>
                  <a:schemeClr val="accent1">
                    <a:lumMod val="75000"/>
                  </a:schemeClr>
                </a:solidFill>
              </a:rPr>
              <a:t>         </a:t>
            </a:r>
            <a:r>
              <a:rPr lang="en-US" sz="1800" dirty="0" smtClean="0">
                <a:solidFill>
                  <a:schemeClr val="accent1">
                    <a:lumMod val="75000"/>
                  </a:schemeClr>
                </a:solidFill>
              </a:rPr>
              <a:t>new.pdf</a:t>
            </a:r>
            <a:endParaRPr lang="en-US" sz="1800" dirty="0">
              <a:solidFill>
                <a:schemeClr val="accent1">
                  <a:lumMod val="75000"/>
                </a:schemeClr>
              </a:solidFill>
            </a:endParaRPr>
          </a:p>
          <a:p>
            <a:pPr marL="0" indent="0">
              <a:buClr>
                <a:srgbClr val="FF0000"/>
              </a:buClr>
              <a:buNone/>
            </a:pPr>
            <a:endParaRPr lang="en-US" sz="1800" dirty="0">
              <a:solidFill>
                <a:schemeClr val="accent1">
                  <a:lumMod val="75000"/>
                </a:schemeClr>
              </a:solidFill>
            </a:endParaRPr>
          </a:p>
          <a:p>
            <a:pPr>
              <a:buClr>
                <a:srgbClr val="92D050"/>
              </a:buClr>
              <a:buFont typeface="Wingdings" panose="05000000000000000000" pitchFamily="2" charset="2"/>
              <a:buChar char="Ø"/>
            </a:pPr>
            <a:r>
              <a:rPr lang="el-GR" sz="1800" dirty="0" smtClean="0"/>
              <a:t>Δώστε </a:t>
            </a:r>
            <a:r>
              <a:rPr lang="el-GR" sz="1800" dirty="0"/>
              <a:t>ιδιαίτερη έμφαση στα άτομα με τα οποία συνομιλεί το παιδί σας στο διαδίκτυο. Ενημερώστε το ότι αυτός με τον οποίο μιλάει μπορεί να μην είναι αυτός που φαίνεται και τονίστε του ότι πρέπει να δέχεται αιτήματα φιλίας μόνο από ανθρώπους που γνωρίζει.</a:t>
            </a:r>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13</a:t>
            </a:fld>
            <a:endParaRPr lang="en-GB" dirty="0"/>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43400" y="4861719"/>
            <a:ext cx="4503420" cy="1290638"/>
          </a:xfrm>
          <a:prstGeom prst="rect">
            <a:avLst/>
          </a:prstGeom>
          <a:ln>
            <a:noFill/>
          </a:ln>
          <a:effectLst>
            <a:softEdge rad="112500"/>
          </a:effectLst>
        </p:spPr>
      </p:pic>
    </p:spTree>
    <p:extLst>
      <p:ext uri="{BB962C8B-B14F-4D97-AF65-F5344CB8AC3E}">
        <p14:creationId xmlns:p14="http://schemas.microsoft.com/office/powerpoint/2010/main" xmlns="" val="267970438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516255"/>
            <a:ext cx="7886700" cy="1171575"/>
          </a:xfrm>
        </p:spPr>
        <p:txBody>
          <a:bodyPr>
            <a:normAutofit fontScale="90000"/>
          </a:bodyPr>
          <a:lstStyle/>
          <a:p>
            <a:pPr algn="ctr"/>
            <a:r>
              <a:rPr lang="el-GR" dirty="0" smtClean="0"/>
              <a:t>Κοινωνικά δίκτυα… </a:t>
            </a:r>
            <a:r>
              <a:rPr lang="en-US" dirty="0" smtClean="0"/>
              <a:t/>
            </a:r>
            <a:br>
              <a:rPr lang="en-US" dirty="0" smtClean="0"/>
            </a:br>
            <a:r>
              <a:rPr lang="el-GR" dirty="0" smtClean="0"/>
              <a:t>Τι πρέπει να προσέχουν τα παιδιά</a:t>
            </a:r>
            <a:endParaRPr lang="el-GR" dirty="0"/>
          </a:p>
        </p:txBody>
      </p:sp>
      <p:sp>
        <p:nvSpPr>
          <p:cNvPr id="3" name="Θέση περιεχομένου 2"/>
          <p:cNvSpPr>
            <a:spLocks noGrp="1"/>
          </p:cNvSpPr>
          <p:nvPr>
            <p:ph idx="1"/>
          </p:nvPr>
        </p:nvSpPr>
        <p:spPr>
          <a:xfrm>
            <a:off x="259080" y="1920875"/>
            <a:ext cx="8580120" cy="2620646"/>
          </a:xfrm>
        </p:spPr>
        <p:txBody>
          <a:bodyPr>
            <a:normAutofit fontScale="85000" lnSpcReduction="20000"/>
          </a:bodyPr>
          <a:lstStyle/>
          <a:p>
            <a:pPr>
              <a:buClr>
                <a:srgbClr val="92D050"/>
              </a:buClr>
              <a:buFont typeface="Wingdings" panose="05000000000000000000" pitchFamily="2" charset="2"/>
              <a:buChar char="Ø"/>
            </a:pPr>
            <a:r>
              <a:rPr lang="el-GR" dirty="0" smtClean="0"/>
              <a:t>Εξηγήστε του ότι σε καμία περίπτωση δεν πρέπει να δεχτεί να συναντηθεί μόνο του με κάποιον που γνώρισε στο διαδίκτυο, όσο χρόνο και αν συνομιλεί μαζί του</a:t>
            </a:r>
          </a:p>
          <a:p>
            <a:pPr>
              <a:buClr>
                <a:srgbClr val="92D050"/>
              </a:buClr>
              <a:buFont typeface="Wingdings" panose="05000000000000000000" pitchFamily="2" charset="2"/>
              <a:buChar char="Ø"/>
            </a:pPr>
            <a:r>
              <a:rPr lang="el-GR" dirty="0" smtClean="0"/>
              <a:t>Εξηγήστε του ότι θα πρέπει να σέβεται τους άλλους χρήστες. Οι κανόνες καλής συμπεριφοράς που ισχύουν στην πραγματική ζωή, ισχύουν και στο διαδίκτυο</a:t>
            </a:r>
          </a:p>
          <a:p>
            <a:pPr>
              <a:buClr>
                <a:srgbClr val="92D050"/>
              </a:buClr>
              <a:buFont typeface="Wingdings" panose="05000000000000000000" pitchFamily="2" charset="2"/>
              <a:buChar char="Ø"/>
            </a:pPr>
            <a:r>
              <a:rPr lang="el-GR" dirty="0" smtClean="0"/>
              <a:t>Κάντε </a:t>
            </a:r>
            <a:r>
              <a:rPr lang="el-GR" dirty="0"/>
              <a:t>του αίτημα φιλίας. Με αυτόν τον τρόπο του δείχνετε ότι έχετε κι εσείς </a:t>
            </a:r>
            <a:r>
              <a:rPr lang="el-GR" dirty="0" smtClean="0"/>
              <a:t>γνώσεις χειρισμού </a:t>
            </a:r>
            <a:r>
              <a:rPr lang="el-GR" dirty="0"/>
              <a:t>της νέας </a:t>
            </a:r>
            <a:r>
              <a:rPr lang="el-GR" dirty="0" smtClean="0"/>
              <a:t>τεχνολογίας</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14</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76400" y="4541520"/>
            <a:ext cx="5608320" cy="1647523"/>
          </a:xfrm>
          <a:prstGeom prst="rect">
            <a:avLst/>
          </a:prstGeom>
        </p:spPr>
      </p:pic>
    </p:spTree>
    <p:extLst>
      <p:ext uri="{BB962C8B-B14F-4D97-AF65-F5344CB8AC3E}">
        <p14:creationId xmlns:p14="http://schemas.microsoft.com/office/powerpoint/2010/main" xmlns="" val="95925421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31520" y="3550920"/>
            <a:ext cx="6789420" cy="103632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dirty="0"/>
              <a:t>Κοινωνικά δίκτυα… </a:t>
            </a:r>
            <a:br>
              <a:rPr lang="el-GR" dirty="0"/>
            </a:br>
            <a:r>
              <a:rPr lang="el-GR" dirty="0"/>
              <a:t>Τι πρέπει να προσέχουν τα παιδιά</a:t>
            </a:r>
            <a:endParaRPr lang="en-US" dirty="0"/>
          </a:p>
        </p:txBody>
      </p:sp>
      <p:sp>
        <p:nvSpPr>
          <p:cNvPr id="3" name="Content Placeholder 2"/>
          <p:cNvSpPr>
            <a:spLocks noGrp="1"/>
          </p:cNvSpPr>
          <p:nvPr>
            <p:ph idx="1"/>
          </p:nvPr>
        </p:nvSpPr>
        <p:spPr>
          <a:xfrm>
            <a:off x="137160" y="1935480"/>
            <a:ext cx="7680960" cy="4069080"/>
          </a:xfrm>
        </p:spPr>
        <p:txBody>
          <a:bodyPr>
            <a:normAutofit fontScale="77500" lnSpcReduction="20000"/>
          </a:bodyPr>
          <a:lstStyle/>
          <a:p>
            <a:pPr marL="0" indent="0">
              <a:buNone/>
            </a:pPr>
            <a:r>
              <a:rPr lang="el-GR" sz="2200" dirty="0" err="1"/>
              <a:t>To</a:t>
            </a:r>
            <a:r>
              <a:rPr lang="el-GR" sz="2200" dirty="0"/>
              <a:t> </a:t>
            </a:r>
            <a:r>
              <a:rPr lang="el-GR" sz="2200" b="1" dirty="0" err="1">
                <a:solidFill>
                  <a:srgbClr val="92D050"/>
                </a:solidFill>
                <a:effectLst>
                  <a:outerShdw blurRad="38100" dist="38100" dir="2700000" algn="tl">
                    <a:srgbClr val="000000">
                      <a:alpha val="43137"/>
                    </a:srgbClr>
                  </a:outerShdw>
                </a:effectLst>
              </a:rPr>
              <a:t>Snapchat</a:t>
            </a:r>
            <a:r>
              <a:rPr lang="el-GR" sz="2200" dirty="0">
                <a:solidFill>
                  <a:srgbClr val="92D050"/>
                </a:solidFill>
              </a:rPr>
              <a:t> </a:t>
            </a:r>
            <a:r>
              <a:rPr lang="el-GR" sz="2200" dirty="0"/>
              <a:t>είναι μια εφαρμογή ανταλλαγής φωτογραφιών και βίντεο τα οποία όμως είναι ορατά το πολύ για 10 δευτερόλεπτα. Η εφήμερη μορφή επικοινωνίας που παρέχει είναι άλλωστε και η αιτία που η συγκεκριμένη εφαρμογή είναι πολύ δημοφιλής μεταξύ των νέων ανθρώπων. </a:t>
            </a:r>
            <a:endParaRPr lang="el-GR" sz="2200" dirty="0" smtClean="0"/>
          </a:p>
          <a:p>
            <a:pPr marL="0" indent="0">
              <a:buNone/>
            </a:pPr>
            <a:r>
              <a:rPr lang="el-GR" sz="2200" dirty="0" smtClean="0"/>
              <a:t>Εξαιτίας της </a:t>
            </a:r>
            <a:r>
              <a:rPr lang="el-GR" sz="2200" b="1" dirty="0" smtClean="0">
                <a:solidFill>
                  <a:srgbClr val="92D050"/>
                </a:solidFill>
                <a:effectLst>
                  <a:outerShdw blurRad="38100" dist="38100" dir="2700000" algn="tl">
                    <a:srgbClr val="000000">
                      <a:alpha val="43137"/>
                    </a:srgbClr>
                  </a:outerShdw>
                </a:effectLst>
              </a:rPr>
              <a:t>εφήμερης φύσης των δημοσιεύσεων</a:t>
            </a:r>
            <a:r>
              <a:rPr lang="el-GR" sz="2200" dirty="0" smtClean="0">
                <a:effectLst>
                  <a:outerShdw blurRad="38100" dist="38100" dir="2700000" algn="tl">
                    <a:srgbClr val="000000">
                      <a:alpha val="43137"/>
                    </a:srgbClr>
                  </a:outerShdw>
                </a:effectLst>
              </a:rPr>
              <a:t>  </a:t>
            </a:r>
            <a:r>
              <a:rPr lang="el-GR" sz="2200" dirty="0" smtClean="0"/>
              <a:t>έχει παρατηρηθεί ότι οι νέοι απελευθερώνονται και ανταλλάσσουν φωτογραφίες πουν </a:t>
            </a:r>
            <a:r>
              <a:rPr lang="el-GR" sz="2200" dirty="0" err="1"/>
              <a:t>ε</a:t>
            </a:r>
            <a:r>
              <a:rPr lang="el-GR" sz="2200" dirty="0" err="1" smtClean="0"/>
              <a:t>αν</a:t>
            </a:r>
            <a:r>
              <a:rPr lang="el-GR" sz="2200" dirty="0" smtClean="0"/>
              <a:t> ήξεραν ότι δε θα διαγραφούν, δε θα τις έστελναν. </a:t>
            </a:r>
          </a:p>
          <a:p>
            <a:pPr marL="0" indent="0">
              <a:buNone/>
            </a:pPr>
            <a:endParaRPr lang="el-GR" sz="2200" dirty="0" smtClean="0"/>
          </a:p>
          <a:p>
            <a:pPr marL="0" indent="0" algn="ctr">
              <a:buNone/>
            </a:pPr>
            <a:r>
              <a:rPr lang="el-GR" sz="2200" b="1" spc="50" dirty="0" smtClean="0">
                <a:ln w="9525" cmpd="sng">
                  <a:solidFill>
                    <a:schemeClr val="accent1"/>
                  </a:solidFill>
                  <a:prstDash val="solid"/>
                </a:ln>
                <a:solidFill>
                  <a:srgbClr val="70AD47">
                    <a:tint val="1000"/>
                  </a:srgbClr>
                </a:solidFill>
                <a:effectLst>
                  <a:glow rad="38100">
                    <a:schemeClr val="accent1">
                      <a:alpha val="40000"/>
                    </a:schemeClr>
                  </a:glow>
                </a:effectLst>
              </a:rPr>
              <a:t> ΠΡΟΣΟΧΗ: </a:t>
            </a:r>
          </a:p>
          <a:p>
            <a:pPr marL="0" indent="0" algn="ctr">
              <a:buNone/>
            </a:pPr>
            <a:r>
              <a:rPr lang="el-GR" sz="2200" b="1" spc="50" dirty="0" smtClean="0">
                <a:ln w="9525" cmpd="sng">
                  <a:solidFill>
                    <a:schemeClr val="accent1"/>
                  </a:solidFill>
                  <a:prstDash val="solid"/>
                </a:ln>
                <a:solidFill>
                  <a:srgbClr val="70AD47">
                    <a:tint val="1000"/>
                  </a:srgbClr>
                </a:solidFill>
                <a:effectLst>
                  <a:glow rad="38100">
                    <a:schemeClr val="accent1">
                      <a:alpha val="40000"/>
                    </a:schemeClr>
                  </a:glow>
                </a:effectLst>
              </a:rPr>
              <a:t>    Είναι πολύ εύκολο, με ένα </a:t>
            </a:r>
            <a:r>
              <a:rPr lang="en-US" sz="22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printscreen</a:t>
            </a:r>
            <a:r>
              <a:rPr lang="el-GR" sz="2200" b="1" spc="50" dirty="0" smtClean="0">
                <a:ln w="9525" cmpd="sng">
                  <a:solidFill>
                    <a:schemeClr val="accent1"/>
                  </a:solidFill>
                  <a:prstDash val="solid"/>
                </a:ln>
                <a:solidFill>
                  <a:srgbClr val="70AD47">
                    <a:tint val="1000"/>
                  </a:srgbClr>
                </a:solidFill>
                <a:effectLst>
                  <a:glow rad="38100">
                    <a:schemeClr val="accent1">
                      <a:alpha val="40000"/>
                    </a:schemeClr>
                  </a:glow>
                </a:effectLst>
              </a:rPr>
              <a:t>,</a:t>
            </a:r>
            <a:r>
              <a:rPr lang="en-US" sz="2200" b="1" spc="50" dirty="0" smtClean="0">
                <a:ln w="9525" cmpd="sng">
                  <a:solidFill>
                    <a:schemeClr val="accent1"/>
                  </a:solidFill>
                  <a:prstDash val="solid"/>
                </a:ln>
                <a:solidFill>
                  <a:srgbClr val="70AD47">
                    <a:tint val="1000"/>
                  </a:srgbClr>
                </a:solidFill>
                <a:effectLst>
                  <a:glow rad="38100">
                    <a:schemeClr val="accent1">
                      <a:alpha val="40000"/>
                    </a:schemeClr>
                  </a:glow>
                </a:effectLst>
              </a:rPr>
              <a:t> </a:t>
            </a:r>
            <a:r>
              <a:rPr lang="el-GR" sz="2200" b="1" spc="50" dirty="0" smtClean="0">
                <a:ln w="9525" cmpd="sng">
                  <a:solidFill>
                    <a:schemeClr val="accent1"/>
                  </a:solidFill>
                  <a:prstDash val="solid"/>
                </a:ln>
                <a:solidFill>
                  <a:srgbClr val="70AD47">
                    <a:tint val="1000"/>
                  </a:srgbClr>
                </a:solidFill>
                <a:effectLst>
                  <a:glow rad="38100">
                    <a:schemeClr val="accent1">
                      <a:alpha val="40000"/>
                    </a:schemeClr>
                  </a:glow>
                </a:effectLst>
              </a:rPr>
              <a:t>κάποιος να κρατήσει τις φωτογραφίες…</a:t>
            </a:r>
            <a:endParaRPr lang="el-GR" sz="2200" b="1" spc="50" dirty="0">
              <a:ln w="9525" cmpd="sng">
                <a:solidFill>
                  <a:schemeClr val="accent1"/>
                </a:solidFill>
                <a:prstDash val="solid"/>
              </a:ln>
              <a:solidFill>
                <a:srgbClr val="70AD47">
                  <a:tint val="1000"/>
                </a:srgbClr>
              </a:solidFill>
              <a:effectLst>
                <a:glow rad="38100">
                  <a:schemeClr val="accent1">
                    <a:alpha val="40000"/>
                  </a:schemeClr>
                </a:glow>
              </a:effectLst>
            </a:endParaRPr>
          </a:p>
          <a:p>
            <a:endParaRPr lang="el-GR" dirty="0" smtClean="0"/>
          </a:p>
          <a:p>
            <a:r>
              <a:rPr lang="el-GR" dirty="0" smtClean="0"/>
              <a:t>Περισσότερες πληροφορίες για την ασφάλεια στο </a:t>
            </a:r>
            <a:r>
              <a:rPr lang="en-US" dirty="0" smtClean="0"/>
              <a:t>snapchat</a:t>
            </a:r>
            <a:r>
              <a:rPr lang="el-GR" dirty="0" smtClean="0"/>
              <a:t> μπορείτε να βρείτε εδώ:  </a:t>
            </a:r>
            <a:r>
              <a:rPr lang="en-US" dirty="0" smtClean="0">
                <a:solidFill>
                  <a:srgbClr val="FF0000"/>
                </a:solidFill>
              </a:rPr>
              <a:t>http</a:t>
            </a:r>
            <a:r>
              <a:rPr lang="en-US" dirty="0">
                <a:solidFill>
                  <a:srgbClr val="FF0000"/>
                </a:solidFill>
              </a:rPr>
              <a:t>://saferinternet4kids.gr/wp-content/uploads/2017/01/snapchat-directions-new.pdf</a:t>
            </a:r>
          </a:p>
          <a:p>
            <a:endParaRPr lang="el-GR"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15</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43762" y="4325777"/>
            <a:ext cx="1900238" cy="1900238"/>
          </a:xfrm>
          <a:prstGeom prst="rect">
            <a:avLst/>
          </a:prstGeom>
        </p:spPr>
      </p:pic>
    </p:spTree>
    <p:extLst>
      <p:ext uri="{BB962C8B-B14F-4D97-AF65-F5344CB8AC3E}">
        <p14:creationId xmlns:p14="http://schemas.microsoft.com/office/powerpoint/2010/main" xmlns="" val="109775676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Λέμε όχι στην ανάρτηση φωτογραφιών των παιδιών μας στο διαδίκτυο</a:t>
            </a:r>
            <a:endParaRPr lang="el-GR" dirty="0"/>
          </a:p>
        </p:txBody>
      </p:sp>
      <p:sp>
        <p:nvSpPr>
          <p:cNvPr id="3" name="Θέση περιεχομένου 2"/>
          <p:cNvSpPr>
            <a:spLocks noGrp="1"/>
          </p:cNvSpPr>
          <p:nvPr>
            <p:ph idx="1"/>
          </p:nvPr>
        </p:nvSpPr>
        <p:spPr>
          <a:xfrm>
            <a:off x="327660" y="1993201"/>
            <a:ext cx="7780020" cy="4198048"/>
          </a:xfrm>
        </p:spPr>
        <p:txBody>
          <a:bodyPr>
            <a:normAutofit/>
          </a:bodyPr>
          <a:lstStyle/>
          <a:p>
            <a:pPr>
              <a:buClr>
                <a:srgbClr val="92D050"/>
              </a:buClr>
              <a:buFont typeface="Wingdings" panose="05000000000000000000" pitchFamily="2" charset="2"/>
              <a:buChar char="ü"/>
            </a:pPr>
            <a:r>
              <a:rPr lang="el-GR" dirty="0"/>
              <a:t>Μια φωτογραφία εκθέτει οπτικά το παιδί </a:t>
            </a:r>
            <a:r>
              <a:rPr lang="el-GR" dirty="0" smtClean="0"/>
              <a:t>στον οποιοδήποτε κακόβουλο που </a:t>
            </a:r>
            <a:r>
              <a:rPr lang="el-GR" dirty="0"/>
              <a:t>περιηγείται στο </a:t>
            </a:r>
            <a:r>
              <a:rPr lang="el-GR" dirty="0" smtClean="0"/>
              <a:t>διαδίκτυο</a:t>
            </a:r>
          </a:p>
          <a:p>
            <a:pPr>
              <a:buClr>
                <a:srgbClr val="92D050"/>
              </a:buClr>
              <a:buFont typeface="Wingdings" panose="05000000000000000000" pitchFamily="2" charset="2"/>
              <a:buChar char="ü"/>
            </a:pPr>
            <a:r>
              <a:rPr lang="el-GR" dirty="0"/>
              <a:t>Από μια φωτογραφία μπορεί ο </a:t>
            </a:r>
            <a:r>
              <a:rPr lang="el-GR" dirty="0" smtClean="0"/>
              <a:t>οποιοσδήποτε να </a:t>
            </a:r>
            <a:r>
              <a:rPr lang="el-GR" dirty="0"/>
              <a:t>αντλήσει προσωπικά στοιχεία για το παιδί και στη συνέχεια να το </a:t>
            </a:r>
            <a:r>
              <a:rPr lang="el-GR" dirty="0" smtClean="0"/>
              <a:t>βλάψει </a:t>
            </a:r>
          </a:p>
          <a:p>
            <a:pPr>
              <a:buClr>
                <a:srgbClr val="92D050"/>
              </a:buClr>
              <a:buFont typeface="Wingdings" panose="05000000000000000000" pitchFamily="2" charset="2"/>
              <a:buChar char="ü"/>
            </a:pPr>
            <a:r>
              <a:rPr lang="el-GR" dirty="0"/>
              <a:t>Μια φωτογραφία του παιδιού αναρτημένη στα κοινωνικά δίκτυα ευνοεί τις συνθήκες ώστε το παιδί να γίνει θύμα ψηφιακού εκφοβισμού (</a:t>
            </a:r>
            <a:r>
              <a:rPr lang="el-GR" dirty="0" err="1"/>
              <a:t>cyberbullying</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16</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94802" y="854962"/>
            <a:ext cx="1825756" cy="1459995"/>
          </a:xfrm>
          <a:prstGeom prst="rect">
            <a:avLst/>
          </a:prstGeom>
        </p:spPr>
      </p:pic>
    </p:spTree>
    <p:extLst>
      <p:ext uri="{BB962C8B-B14F-4D97-AF65-F5344CB8AC3E}">
        <p14:creationId xmlns:p14="http://schemas.microsoft.com/office/powerpoint/2010/main" xmlns="" val="234525876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smtClean="0"/>
              <a:t>Λέμε όχι στην ανάρτηση φωτογραφιών παιδιών στο διαδίκτυο</a:t>
            </a:r>
            <a:endParaRPr lang="el-GR" dirty="0"/>
          </a:p>
        </p:txBody>
      </p:sp>
      <p:sp>
        <p:nvSpPr>
          <p:cNvPr id="3" name="Θέση περιεχομένου 2"/>
          <p:cNvSpPr>
            <a:spLocks noGrp="1"/>
          </p:cNvSpPr>
          <p:nvPr>
            <p:ph idx="1"/>
          </p:nvPr>
        </p:nvSpPr>
        <p:spPr>
          <a:xfrm>
            <a:off x="259080" y="1833564"/>
            <a:ext cx="8709660" cy="2586357"/>
          </a:xfrm>
        </p:spPr>
        <p:txBody>
          <a:bodyPr>
            <a:normAutofit fontScale="92500"/>
          </a:bodyPr>
          <a:lstStyle/>
          <a:p>
            <a:pPr>
              <a:buClr>
                <a:srgbClr val="92D050"/>
              </a:buClr>
              <a:buFont typeface="Wingdings" panose="05000000000000000000" pitchFamily="2" charset="2"/>
              <a:buChar char="ü"/>
            </a:pPr>
            <a:r>
              <a:rPr lang="el-GR" dirty="0"/>
              <a:t>Μπορεί ο οποιοσδήποτε χρησιμοποιώντας τη φωτογραφία του παιδιού να φτιάξει ένα ψεύτικο προφίλ το οποίο θα έχει τη δυνατότητα να το χρησιμοποιεί για όποιο σκοπό θέλει</a:t>
            </a:r>
            <a:r>
              <a:rPr lang="el-GR" dirty="0" smtClean="0"/>
              <a:t>.</a:t>
            </a:r>
            <a:endParaRPr lang="el-GR" dirty="0"/>
          </a:p>
          <a:p>
            <a:pPr>
              <a:buClr>
                <a:srgbClr val="92D050"/>
              </a:buClr>
              <a:buFont typeface="Wingdings" panose="05000000000000000000" pitchFamily="2" charset="2"/>
              <a:buChar char="ü"/>
            </a:pPr>
            <a:r>
              <a:rPr lang="el-GR" dirty="0" smtClean="0"/>
              <a:t>Εκθέτοντας </a:t>
            </a:r>
            <a:r>
              <a:rPr lang="el-GR" dirty="0"/>
              <a:t>το παιδί σε διάφορες ηλικίες μέσω φωτογραφιών στα μέσα κοινωνικής δικτύωσης δημιουργούμε το λεγόμενο «ψηφιακό αρχείο» του παιδιού. </a:t>
            </a:r>
            <a:endParaRPr lang="el-GR" dirty="0" smtClean="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17</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81708" y="4551345"/>
            <a:ext cx="2620535" cy="1519910"/>
          </a:xfrm>
          <a:prstGeom prst="rect">
            <a:avLst/>
          </a:prstGeom>
        </p:spPr>
      </p:pic>
      <p:sp>
        <p:nvSpPr>
          <p:cNvPr id="7" name="Rounded Rectangle 6"/>
          <p:cNvSpPr/>
          <p:nvPr/>
        </p:nvSpPr>
        <p:spPr>
          <a:xfrm>
            <a:off x="190501" y="4213860"/>
            <a:ext cx="6291208" cy="165353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r>
              <a:rPr lang="el-GR" sz="2200" b="1"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Σκεφτείτε:</a:t>
            </a:r>
            <a:endParaRPr lang="en-US" sz="2200" b="1"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a:p>
            <a:pPr lvl="0">
              <a:lnSpc>
                <a:spcPct val="90000"/>
              </a:lnSpc>
              <a:spcBef>
                <a:spcPts val="1000"/>
              </a:spcBef>
            </a:pPr>
            <a:r>
              <a:rPr lang="el-GR" sz="2200" b="1"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Ποιο </a:t>
            </a:r>
            <a:r>
              <a:rPr lang="el-GR" sz="2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είναι το μήνυμα που λαμβάνουν τα παιδιά μας για την προστασία των προσωπικών δεδομένων και της </a:t>
            </a:r>
            <a:r>
              <a:rPr lang="el-GR" sz="2200" b="1" spc="50" dirty="0" err="1"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ιδιωτικότητάς</a:t>
            </a:r>
            <a:r>
              <a:rPr lang="el-GR" sz="2200" b="1"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r>
              <a:rPr lang="el-GR" sz="22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τους όταν εμείς αναρτούμε τις φωτογραφίες τους;</a:t>
            </a:r>
          </a:p>
        </p:txBody>
      </p:sp>
    </p:spTree>
    <p:extLst>
      <p:ext uri="{BB962C8B-B14F-4D97-AF65-F5344CB8AC3E}">
        <p14:creationId xmlns:p14="http://schemas.microsoft.com/office/powerpoint/2010/main" xmlns="" val="183497016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51233" y="736439"/>
            <a:ext cx="6591677" cy="1252539"/>
          </a:xfrm>
        </p:spPr>
        <p:txBody>
          <a:bodyPr/>
          <a:lstStyle/>
          <a:p>
            <a:r>
              <a:rPr lang="el-GR" dirty="0" smtClean="0"/>
              <a:t>Δεν ξεχνάμε ότι:</a:t>
            </a:r>
            <a:endParaRPr lang="el-GR"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448050" y="3232150"/>
            <a:ext cx="2247900" cy="1571625"/>
          </a:xfrm>
        </p:spPr>
      </p:pic>
      <p:sp>
        <p:nvSpPr>
          <p:cNvPr id="4" name="Θέση αριθμού διαφάνειας 3"/>
          <p:cNvSpPr>
            <a:spLocks noGrp="1"/>
          </p:cNvSpPr>
          <p:nvPr>
            <p:ph type="sldNum" sz="quarter" idx="12"/>
          </p:nvPr>
        </p:nvSpPr>
        <p:spPr/>
        <p:txBody>
          <a:bodyPr/>
          <a:lstStyle/>
          <a:p>
            <a:fld id="{615CEDE7-6E4D-4068-BBEE-DAA1B27CDCAF}" type="slidenum">
              <a:rPr lang="en-GB" smtClean="0"/>
              <a:pPr/>
              <a:t>18</a:t>
            </a:fld>
            <a:endParaRPr lang="en-GB" dirty="0"/>
          </a:p>
        </p:txBody>
      </p:sp>
      <p:sp>
        <p:nvSpPr>
          <p:cNvPr id="5" name="Rounded Rectangle 4"/>
          <p:cNvSpPr/>
          <p:nvPr/>
        </p:nvSpPr>
        <p:spPr>
          <a:xfrm>
            <a:off x="628650" y="2971801"/>
            <a:ext cx="7886700" cy="1831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l-GR" sz="2800" b="1" dirty="0">
                <a:ln w="10160">
                  <a:solidFill>
                    <a:schemeClr val="accent5"/>
                  </a:solidFill>
                  <a:prstDash val="solid"/>
                </a:ln>
                <a:solidFill>
                  <a:srgbClr val="FFFFFF"/>
                </a:solidFill>
                <a:effectLst>
                  <a:outerShdw blurRad="38100" dist="38100" dir="2700000" algn="tl">
                    <a:srgbClr val="000000">
                      <a:alpha val="43137"/>
                    </a:srgbClr>
                  </a:outerShdw>
                </a:effectLst>
              </a:rPr>
              <a:t>Εμείς είμαστε πρότυπα για τα παιδιά μας και θα πρέπει η </a:t>
            </a:r>
            <a:r>
              <a:rPr lang="el-GR" sz="2800" b="1" dirty="0" smtClean="0">
                <a:ln w="10160">
                  <a:solidFill>
                    <a:schemeClr val="accent5"/>
                  </a:solidFill>
                  <a:prstDash val="solid"/>
                </a:ln>
                <a:solidFill>
                  <a:srgbClr val="FFFFFF"/>
                </a:solidFill>
                <a:effectLst>
                  <a:outerShdw blurRad="38100" dist="38100" dir="2700000" algn="tl">
                    <a:srgbClr val="000000">
                      <a:alpha val="43137"/>
                    </a:srgbClr>
                  </a:outerShdw>
                </a:effectLst>
              </a:rPr>
              <a:t>δική </a:t>
            </a:r>
            <a:r>
              <a:rPr lang="el-GR" sz="2800" b="1" dirty="0">
                <a:ln w="10160">
                  <a:solidFill>
                    <a:schemeClr val="accent5"/>
                  </a:solidFill>
                  <a:prstDash val="solid"/>
                </a:ln>
                <a:solidFill>
                  <a:srgbClr val="FFFFFF"/>
                </a:solidFill>
                <a:effectLst>
                  <a:outerShdw blurRad="38100" dist="38100" dir="2700000" algn="tl">
                    <a:srgbClr val="000000">
                      <a:alpha val="43137"/>
                    </a:srgbClr>
                  </a:outerShdw>
                </a:effectLst>
              </a:rPr>
              <a:t>μας συμπεριφορά να συνάδει με τα όρια και τους κανόνες που θέτουμε στο παιδί μας </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7001" y="632460"/>
            <a:ext cx="2133129" cy="21148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0578972">
            <a:off x="63738" y="718562"/>
            <a:ext cx="1129824" cy="112982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52572" y="3974147"/>
            <a:ext cx="129427" cy="436562"/>
          </a:xfrm>
          <a:prstGeom prst="rect">
            <a:avLst/>
          </a:prstGeom>
        </p:spPr>
      </p:pic>
    </p:spTree>
    <p:extLst>
      <p:ext uri="{BB962C8B-B14F-4D97-AF65-F5344CB8AC3E}">
        <p14:creationId xmlns:p14="http://schemas.microsoft.com/office/powerpoint/2010/main" xmlns="" val="305057473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Τι σημαίνει Διαδικτυακός Εκφοβισμός </a:t>
            </a:r>
            <a:r>
              <a:rPr lang="en-US" dirty="0" smtClean="0"/>
              <a:t>;</a:t>
            </a:r>
            <a:endParaRPr lang="en-GB" dirty="0"/>
          </a:p>
        </p:txBody>
      </p:sp>
      <p:sp>
        <p:nvSpPr>
          <p:cNvPr id="3" name="Content Placeholder 2"/>
          <p:cNvSpPr>
            <a:spLocks noGrp="1"/>
          </p:cNvSpPr>
          <p:nvPr>
            <p:ph idx="1"/>
          </p:nvPr>
        </p:nvSpPr>
        <p:spPr>
          <a:xfrm>
            <a:off x="628650" y="1607819"/>
            <a:ext cx="7886700" cy="4564381"/>
          </a:xfrm>
        </p:spPr>
        <p:txBody>
          <a:bodyPr>
            <a:normAutofit/>
          </a:bodyPr>
          <a:lstStyle/>
          <a:p>
            <a:pPr marL="0" indent="0" algn="ctr">
              <a:buNone/>
            </a:pPr>
            <a:r>
              <a:rPr lang="el-GR" sz="2000" dirty="0"/>
              <a:t>Ο διαδικτυακός </a:t>
            </a:r>
            <a:r>
              <a:rPr lang="el-GR" sz="2000" dirty="0" err="1"/>
              <a:t>εκφοβισµός</a:t>
            </a:r>
            <a:r>
              <a:rPr lang="el-GR" sz="2000" dirty="0"/>
              <a:t> (</a:t>
            </a:r>
            <a:r>
              <a:rPr lang="el-GR" sz="2000" b="1" dirty="0" err="1"/>
              <a:t>cyberbullying</a:t>
            </a:r>
            <a:r>
              <a:rPr lang="el-GR" sz="2000" dirty="0"/>
              <a:t>) </a:t>
            </a:r>
            <a:r>
              <a:rPr lang="el-GR" sz="2000" dirty="0" err="1"/>
              <a:t>συµβαίνει</a:t>
            </a:r>
            <a:r>
              <a:rPr lang="el-GR" sz="2000" dirty="0"/>
              <a:t> όταν ένα παιδί ή ένας έφηβος δέχεται από κάποιον ή </a:t>
            </a:r>
            <a:r>
              <a:rPr lang="el-GR" sz="2000" dirty="0" smtClean="0"/>
              <a:t>κάποιους</a:t>
            </a:r>
            <a:r>
              <a:rPr lang="en-US" sz="2000" dirty="0" smtClean="0"/>
              <a:t>,</a:t>
            </a:r>
            <a:r>
              <a:rPr lang="el-GR" sz="2000" dirty="0" smtClean="0"/>
              <a:t> </a:t>
            </a:r>
            <a:r>
              <a:rPr lang="el-GR" sz="2000" dirty="0" err="1"/>
              <a:t>ανώνυµα</a:t>
            </a:r>
            <a:r>
              <a:rPr lang="el-GR" sz="2000" dirty="0"/>
              <a:t> ή </a:t>
            </a:r>
            <a:r>
              <a:rPr lang="el-GR" sz="2000" dirty="0" err="1"/>
              <a:t>επώνυµα</a:t>
            </a:r>
            <a:r>
              <a:rPr lang="el-GR" sz="2000" dirty="0"/>
              <a:t>, </a:t>
            </a:r>
            <a:r>
              <a:rPr lang="el-GR" sz="2000" b="1" u="sng" dirty="0">
                <a:solidFill>
                  <a:srgbClr val="92D050"/>
                </a:solidFill>
                <a:effectLst>
                  <a:outerShdw blurRad="38100" dist="38100" dir="2700000" algn="tl">
                    <a:srgbClr val="000000">
                      <a:alpha val="43137"/>
                    </a:srgbClr>
                  </a:outerShdw>
                </a:effectLst>
              </a:rPr>
              <a:t>απειλές ή </a:t>
            </a:r>
            <a:r>
              <a:rPr lang="el-GR" sz="2000" b="1" u="sng" dirty="0" err="1">
                <a:solidFill>
                  <a:srgbClr val="92D050"/>
                </a:solidFill>
                <a:effectLst>
                  <a:outerShdw blurRad="38100" dist="38100" dir="2700000" algn="tl">
                    <a:srgbClr val="000000">
                      <a:alpha val="43137"/>
                    </a:srgbClr>
                  </a:outerShdw>
                </a:effectLst>
              </a:rPr>
              <a:t>παρενοχλείται</a:t>
            </a:r>
            <a:r>
              <a:rPr lang="el-GR" sz="2000" b="1" u="sng" dirty="0">
                <a:solidFill>
                  <a:srgbClr val="92D050"/>
                </a:solidFill>
                <a:effectLst>
                  <a:outerShdw blurRad="38100" dist="38100" dir="2700000" algn="tl">
                    <a:srgbClr val="000000">
                      <a:alpha val="43137"/>
                    </a:srgbClr>
                  </a:outerShdw>
                </a:effectLst>
              </a:rPr>
              <a:t>, ταπεινώνεται, εξευτελίζεται</a:t>
            </a:r>
            <a:r>
              <a:rPr lang="el-GR" sz="2000" b="1" dirty="0">
                <a:solidFill>
                  <a:srgbClr val="92D050"/>
                </a:solidFill>
                <a:effectLst>
                  <a:outerShdw blurRad="38100" dist="38100" dir="2700000" algn="tl">
                    <a:srgbClr val="000000">
                      <a:alpha val="43137"/>
                    </a:srgbClr>
                  </a:outerShdw>
                </a:effectLst>
              </a:rPr>
              <a:t> </a:t>
            </a:r>
            <a:r>
              <a:rPr lang="el-GR" sz="2000" dirty="0"/>
              <a:t>συνήθως µε </a:t>
            </a:r>
            <a:r>
              <a:rPr lang="el-GR" sz="2000" dirty="0" err="1"/>
              <a:t>επαναλαµβανόµενο</a:t>
            </a:r>
            <a:r>
              <a:rPr lang="el-GR" sz="2000" dirty="0"/>
              <a:t> τρόπο, µέσω του διαδικτύου (κοινωνικά δίκτυα, παιχνίδια, </a:t>
            </a:r>
            <a:r>
              <a:rPr lang="el-GR" sz="2000" dirty="0" err="1"/>
              <a:t>εφαρµογές</a:t>
            </a:r>
            <a:r>
              <a:rPr lang="el-GR" sz="2000" dirty="0"/>
              <a:t> κ.λπ.) ή των κινητών τηλεφώνων. </a:t>
            </a:r>
            <a:endParaRPr lang="en-GB" sz="2000" dirty="0"/>
          </a:p>
        </p:txBody>
      </p:sp>
      <p:sp>
        <p:nvSpPr>
          <p:cNvPr id="4" name="Slide Number Placeholder 3"/>
          <p:cNvSpPr>
            <a:spLocks noGrp="1"/>
          </p:cNvSpPr>
          <p:nvPr>
            <p:ph type="sldNum" sz="quarter" idx="12"/>
          </p:nvPr>
        </p:nvSpPr>
        <p:spPr>
          <a:xfrm>
            <a:off x="6362055" y="609917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CEDE7-6E4D-4068-BBEE-DAA1B27CDCA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456297" y="4373880"/>
            <a:ext cx="8543682" cy="179832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2000" y="3223634"/>
            <a:ext cx="4320540" cy="1454243"/>
          </a:xfrm>
          <a:prstGeom prst="rect">
            <a:avLst/>
          </a:prstGeom>
          <a:ln>
            <a:noFill/>
          </a:ln>
          <a:effectLst>
            <a:softEdge rad="112500"/>
          </a:effectLst>
        </p:spPr>
      </p:pic>
    </p:spTree>
    <p:extLst>
      <p:ext uri="{BB962C8B-B14F-4D97-AF65-F5344CB8AC3E}">
        <p14:creationId xmlns:p14="http://schemas.microsoft.com/office/powerpoint/2010/main" xmlns="" val="167185898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Είμαστε θετικοί στη χρήση του διαδικτύου από τα παιδιά γιατί…</a:t>
            </a:r>
            <a:endParaRPr lang="en-US" dirty="0"/>
          </a:p>
        </p:txBody>
      </p:sp>
      <p:sp>
        <p:nvSpPr>
          <p:cNvPr id="3" name="Content Placeholder 2"/>
          <p:cNvSpPr>
            <a:spLocks noGrp="1"/>
          </p:cNvSpPr>
          <p:nvPr>
            <p:ph idx="1"/>
          </p:nvPr>
        </p:nvSpPr>
        <p:spPr>
          <a:xfrm>
            <a:off x="346710" y="1833564"/>
            <a:ext cx="5276850" cy="4265612"/>
          </a:xfrm>
        </p:spPr>
        <p:txBody>
          <a:bodyPr>
            <a:normAutofit/>
          </a:bodyPr>
          <a:lstStyle/>
          <a:p>
            <a:pPr>
              <a:buClr>
                <a:srgbClr val="92D050"/>
              </a:buClr>
              <a:buFont typeface="Wingdings" panose="05000000000000000000" pitchFamily="2" charset="2"/>
              <a:buChar char="ü"/>
            </a:pPr>
            <a:r>
              <a:rPr lang="el-GR" dirty="0" smtClean="0"/>
              <a:t>Τα πλεονεκτήματα του διαδικτύου είναι περισσότερα από τα μειονεκτήματα</a:t>
            </a:r>
          </a:p>
          <a:p>
            <a:pPr>
              <a:buClr>
                <a:srgbClr val="92D050"/>
              </a:buClr>
              <a:buFont typeface="Wingdings" panose="05000000000000000000" pitchFamily="2" charset="2"/>
              <a:buChar char="ü"/>
            </a:pPr>
            <a:r>
              <a:rPr lang="el-GR" dirty="0" smtClean="0"/>
              <a:t>Αποκτούν δεξιότητες χρήσιμες για τη μετέπειτα ζωή τους</a:t>
            </a:r>
          </a:p>
          <a:p>
            <a:pPr>
              <a:buClr>
                <a:srgbClr val="92D050"/>
              </a:buClr>
              <a:buFont typeface="Wingdings" panose="05000000000000000000" pitchFamily="2" charset="2"/>
              <a:buChar char="ü"/>
            </a:pPr>
            <a:r>
              <a:rPr lang="el-GR" dirty="0" smtClean="0"/>
              <a:t>Το διαδίκτυο έχει γίνει  βασικό εργαλείο στην εκπαιδευτική διαδικασία και αναπόσπαστο κομμάτι της καθημερινότητας των παιδιών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97473" y="3678866"/>
            <a:ext cx="3724607" cy="2274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0482588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97180" y="4378271"/>
            <a:ext cx="5730240" cy="158818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96905" y="4029485"/>
            <a:ext cx="2644524" cy="2069691"/>
          </a:xfrm>
          <a:prstGeom prst="rect">
            <a:avLst/>
          </a:prstGeom>
        </p:spPr>
      </p:pic>
      <p:sp>
        <p:nvSpPr>
          <p:cNvPr id="2" name="Title 1"/>
          <p:cNvSpPr>
            <a:spLocks noGrp="1"/>
          </p:cNvSpPr>
          <p:nvPr>
            <p:ph type="title"/>
          </p:nvPr>
        </p:nvSpPr>
        <p:spPr/>
        <p:txBody>
          <a:bodyPr>
            <a:normAutofit fontScale="90000"/>
          </a:bodyPr>
          <a:lstStyle/>
          <a:p>
            <a:pPr algn="ctr"/>
            <a:r>
              <a:rPr lang="el-GR" dirty="0"/>
              <a:t>Πως ακριβώς µ</a:t>
            </a:r>
            <a:r>
              <a:rPr lang="el-GR" dirty="0" err="1"/>
              <a:t>πορεί</a:t>
            </a:r>
            <a:r>
              <a:rPr lang="el-GR" dirty="0"/>
              <a:t> να εκφραστεί ο διαδικτυακός </a:t>
            </a:r>
            <a:r>
              <a:rPr lang="el-GR" dirty="0" err="1"/>
              <a:t>εκφοβισµός</a:t>
            </a:r>
            <a:r>
              <a:rPr lang="el-GR" dirty="0" smtClean="0"/>
              <a:t>;</a:t>
            </a:r>
            <a:endParaRPr lang="en-GB" dirty="0"/>
          </a:p>
        </p:txBody>
      </p:sp>
      <p:sp>
        <p:nvSpPr>
          <p:cNvPr id="3" name="Content Placeholder 2"/>
          <p:cNvSpPr>
            <a:spLocks noGrp="1"/>
          </p:cNvSpPr>
          <p:nvPr>
            <p:ph idx="1"/>
          </p:nvPr>
        </p:nvSpPr>
        <p:spPr>
          <a:xfrm>
            <a:off x="139485" y="1920874"/>
            <a:ext cx="8888278" cy="2457397"/>
          </a:xfrm>
        </p:spPr>
        <p:txBody>
          <a:bodyPr>
            <a:noAutofit/>
          </a:bodyPr>
          <a:lstStyle/>
          <a:p>
            <a:pPr marL="0" indent="0">
              <a:buNone/>
            </a:pPr>
            <a:r>
              <a:rPr lang="el-GR" sz="1600" dirty="0"/>
              <a:t>Οι µ</a:t>
            </a:r>
            <a:r>
              <a:rPr lang="el-GR" sz="1600" dirty="0" err="1"/>
              <a:t>ορφές</a:t>
            </a:r>
            <a:r>
              <a:rPr lang="el-GR" sz="1600" dirty="0"/>
              <a:t> που µ</a:t>
            </a:r>
            <a:r>
              <a:rPr lang="el-GR" sz="1600" dirty="0" err="1"/>
              <a:t>πορεί</a:t>
            </a:r>
            <a:r>
              <a:rPr lang="el-GR" sz="1600" dirty="0"/>
              <a:t> να πάρει ο διαδικτυακός </a:t>
            </a:r>
            <a:r>
              <a:rPr lang="el-GR" sz="1600" dirty="0" err="1"/>
              <a:t>εκφοβισµός</a:t>
            </a:r>
            <a:r>
              <a:rPr lang="el-GR" sz="1600" dirty="0"/>
              <a:t> είναι ποικίλες και µ</a:t>
            </a:r>
            <a:r>
              <a:rPr lang="el-GR" sz="1600" dirty="0" err="1"/>
              <a:t>πορεί</a:t>
            </a:r>
            <a:r>
              <a:rPr lang="el-GR" sz="1600" dirty="0"/>
              <a:t> να </a:t>
            </a:r>
            <a:r>
              <a:rPr lang="el-GR" sz="1600" dirty="0" err="1"/>
              <a:t>περιλαµβάνουν</a:t>
            </a:r>
            <a:r>
              <a:rPr lang="el-GR" sz="1600" dirty="0"/>
              <a:t>: </a:t>
            </a:r>
            <a:endParaRPr lang="en-US" sz="1600" dirty="0" smtClean="0"/>
          </a:p>
          <a:p>
            <a:pPr>
              <a:buClr>
                <a:srgbClr val="92D050"/>
              </a:buClr>
              <a:buFont typeface="Wingdings" panose="05000000000000000000" pitchFamily="2" charset="2"/>
              <a:buChar char="Ø"/>
            </a:pPr>
            <a:r>
              <a:rPr lang="el-GR" sz="1600" dirty="0" smtClean="0"/>
              <a:t>την </a:t>
            </a:r>
            <a:r>
              <a:rPr lang="el-GR" sz="1600" dirty="0"/>
              <a:t>αποστολή µ</a:t>
            </a:r>
            <a:r>
              <a:rPr lang="el-GR" sz="1600" dirty="0" err="1"/>
              <a:t>ηνυµάτων</a:t>
            </a:r>
            <a:r>
              <a:rPr lang="el-GR" sz="1600" dirty="0"/>
              <a:t> µε βλαβερό και απειλητικό </a:t>
            </a:r>
            <a:r>
              <a:rPr lang="el-GR" sz="1600" dirty="0" err="1" smtClean="0"/>
              <a:t>περιεχόµενο</a:t>
            </a:r>
            <a:endParaRPr lang="en-US" sz="1600" dirty="0" smtClean="0"/>
          </a:p>
          <a:p>
            <a:pPr>
              <a:buClr>
                <a:srgbClr val="92D050"/>
              </a:buClr>
              <a:buFont typeface="Wingdings" panose="05000000000000000000" pitchFamily="2" charset="2"/>
              <a:buChar char="Ø"/>
            </a:pPr>
            <a:r>
              <a:rPr lang="el-GR" sz="1600" dirty="0" smtClean="0"/>
              <a:t>την </a:t>
            </a:r>
            <a:r>
              <a:rPr lang="el-GR" sz="1600" dirty="0"/>
              <a:t>αποστολή ή </a:t>
            </a:r>
            <a:r>
              <a:rPr lang="el-GR" sz="1600" dirty="0" err="1"/>
              <a:t>δηµοσίευση</a:t>
            </a:r>
            <a:r>
              <a:rPr lang="el-GR" sz="1600" dirty="0"/>
              <a:t>  ευαίσθητων πληροφοριών όπως σεξουαλικές </a:t>
            </a:r>
            <a:r>
              <a:rPr lang="el-GR" sz="1600" dirty="0" err="1" smtClean="0"/>
              <a:t>προτιµήσεις</a:t>
            </a:r>
            <a:endParaRPr lang="en-US" sz="1600" dirty="0" smtClean="0"/>
          </a:p>
          <a:p>
            <a:pPr>
              <a:buClr>
                <a:srgbClr val="92D050"/>
              </a:buClr>
              <a:buFont typeface="Wingdings" panose="05000000000000000000" pitchFamily="2" charset="2"/>
              <a:buChar char="Ø"/>
            </a:pPr>
            <a:r>
              <a:rPr lang="el-GR" sz="1600" dirty="0" smtClean="0"/>
              <a:t>τη </a:t>
            </a:r>
            <a:r>
              <a:rPr lang="el-GR" sz="1600" dirty="0" err="1"/>
              <a:t>δηµοσίευση</a:t>
            </a:r>
            <a:r>
              <a:rPr lang="el-GR" sz="1600" dirty="0"/>
              <a:t> προσωπικών φωτογραφιών σε </a:t>
            </a:r>
            <a:r>
              <a:rPr lang="el-GR" sz="1600" dirty="0" err="1"/>
              <a:t>blog</a:t>
            </a:r>
            <a:r>
              <a:rPr lang="el-GR" sz="1600" dirty="0"/>
              <a:t> και κοινωνικά </a:t>
            </a:r>
            <a:r>
              <a:rPr lang="el-GR" sz="1600" dirty="0" smtClean="0"/>
              <a:t>δίκτυα</a:t>
            </a:r>
            <a:endParaRPr lang="en-US" sz="1600" dirty="0" smtClean="0"/>
          </a:p>
          <a:p>
            <a:pPr>
              <a:buClr>
                <a:srgbClr val="92D050"/>
              </a:buClr>
              <a:buFont typeface="Wingdings" panose="05000000000000000000" pitchFamily="2" charset="2"/>
              <a:buChar char="Ø"/>
            </a:pPr>
            <a:r>
              <a:rPr lang="el-GR" sz="1600" dirty="0" smtClean="0"/>
              <a:t>τη </a:t>
            </a:r>
            <a:r>
              <a:rPr lang="el-GR" sz="1600" dirty="0" err="1"/>
              <a:t>δηµιουργία</a:t>
            </a:r>
            <a:r>
              <a:rPr lang="el-GR" sz="1600" dirty="0"/>
              <a:t> ψεύτικου προφίλ σε κοινωνικά δίκτυα µε σκοπό την γελοιοποίηση κάποιου </a:t>
            </a:r>
            <a:r>
              <a:rPr lang="el-GR" sz="1600" dirty="0" smtClean="0"/>
              <a:t>παιδιού</a:t>
            </a:r>
            <a:endParaRPr lang="en-US" sz="1600" dirty="0" smtClean="0"/>
          </a:p>
          <a:p>
            <a:pPr>
              <a:buClr>
                <a:srgbClr val="92D050"/>
              </a:buClr>
              <a:buFont typeface="Wingdings" panose="05000000000000000000" pitchFamily="2" charset="2"/>
              <a:buChar char="Ø"/>
            </a:pPr>
            <a:r>
              <a:rPr lang="el-GR" sz="1600" dirty="0" smtClean="0"/>
              <a:t>τη </a:t>
            </a:r>
            <a:r>
              <a:rPr lang="el-GR" sz="1600" dirty="0" err="1"/>
              <a:t>δηµιουργία</a:t>
            </a:r>
            <a:r>
              <a:rPr lang="el-GR" sz="1600" dirty="0"/>
              <a:t> κάποιας </a:t>
            </a:r>
            <a:r>
              <a:rPr lang="el-GR" sz="1600" dirty="0" err="1"/>
              <a:t>οµάδας</a:t>
            </a:r>
            <a:r>
              <a:rPr lang="el-GR" sz="1600" dirty="0"/>
              <a:t> στο διαδίκτυο </a:t>
            </a:r>
            <a:r>
              <a:rPr lang="el-GR" sz="1600" dirty="0" smtClean="0"/>
              <a:t>µε σκοπό </a:t>
            </a:r>
            <a:r>
              <a:rPr lang="el-GR" sz="1600" dirty="0"/>
              <a:t>τον </a:t>
            </a:r>
            <a:r>
              <a:rPr lang="el-GR" sz="1600" dirty="0" err="1"/>
              <a:t>εξευτελισµό</a:t>
            </a:r>
            <a:r>
              <a:rPr lang="el-GR" sz="1600" dirty="0"/>
              <a:t> του </a:t>
            </a:r>
            <a:r>
              <a:rPr lang="el-GR" sz="1600" dirty="0" smtClean="0"/>
              <a:t>παιδιού, </a:t>
            </a:r>
            <a:r>
              <a:rPr lang="el-GR" sz="1600" dirty="0"/>
              <a:t>κ.α</a:t>
            </a:r>
            <a:r>
              <a:rPr lang="el-GR" sz="1600" dirty="0" smtClean="0"/>
              <a:t>.</a:t>
            </a:r>
            <a:endParaRPr lang="el-GR" sz="1600" dirty="0"/>
          </a:p>
        </p:txBody>
      </p:sp>
      <p:sp>
        <p:nvSpPr>
          <p:cNvPr id="4" name="Slide Number Placeholder 3"/>
          <p:cNvSpPr>
            <a:spLocks noGrp="1"/>
          </p:cNvSpPr>
          <p:nvPr>
            <p:ph type="sldNum" sz="quarter" idx="12"/>
          </p:nvPr>
        </p:nvSpPr>
        <p:spPr>
          <a:xfrm>
            <a:off x="6369804" y="609917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CEDE7-6E4D-4068-BBEE-DAA1B27CDCA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371960" y="4355028"/>
            <a:ext cx="5656882" cy="215443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Οι µ</a:t>
            </a:r>
            <a:r>
              <a:rPr kumimoji="0" lang="el-GR" sz="2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ορφές</a:t>
            </a:r>
            <a:r>
              <a:rPr kumimoji="0" lang="el-GR" sz="2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του διαδικτυακού </a:t>
            </a:r>
            <a:r>
              <a:rPr kumimoji="0" lang="el-GR" sz="2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εκφοβισµού</a:t>
            </a:r>
            <a:r>
              <a:rPr kumimoji="0" lang="el-GR" sz="2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µ</a:t>
            </a:r>
            <a:r>
              <a:rPr kumimoji="0" lang="el-GR" sz="2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πορεί</a:t>
            </a:r>
            <a:r>
              <a:rPr kumimoji="0" lang="el-GR" sz="2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να είναι </a:t>
            </a:r>
            <a:r>
              <a:rPr kumimoji="0" lang="el-GR" sz="2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πραγµατικά</a:t>
            </a:r>
            <a:r>
              <a:rPr kumimoji="0" lang="el-GR" sz="2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πολλές καθώς µ</a:t>
            </a:r>
            <a:r>
              <a:rPr kumimoji="0" lang="el-GR" sz="2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έσα</a:t>
            </a:r>
            <a:r>
              <a:rPr kumimoji="0" lang="el-GR" sz="2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από κάθε νέο κοινωνικό δίκτυο ή κάθε νέα </a:t>
            </a:r>
            <a:r>
              <a:rPr kumimoji="0" lang="el-GR" sz="2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εφαρµογή</a:t>
            </a:r>
            <a:r>
              <a:rPr kumimoji="0" lang="el-GR" sz="2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ή κάθε νέο παιχνίδι µ</a:t>
            </a:r>
            <a:r>
              <a:rPr kumimoji="0" lang="el-GR" sz="2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πορεί</a:t>
            </a:r>
            <a:r>
              <a:rPr kumimoji="0" lang="el-GR" sz="2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να προκύψει κάποια µ</a:t>
            </a:r>
            <a:r>
              <a:rPr kumimoji="0" lang="el-GR" sz="2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ορφή</a:t>
            </a:r>
            <a:r>
              <a:rPr kumimoji="0" lang="el-GR" sz="2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διαδικτυακού </a:t>
            </a:r>
            <a:r>
              <a:rPr kumimoji="0" lang="el-GR" sz="20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εκφοβισµού</a:t>
            </a:r>
            <a:r>
              <a:rPr kumimoji="0" lang="el-GR" sz="2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a:t>
            </a:r>
            <a:endParaRPr kumimoji="0" lang="en-US" sz="20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18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4571551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21735"/>
            <a:ext cx="9098280" cy="1252539"/>
          </a:xfrm>
        </p:spPr>
        <p:txBody>
          <a:bodyPr/>
          <a:lstStyle/>
          <a:p>
            <a:pPr algn="ctr"/>
            <a:r>
              <a:rPr lang="el-GR" dirty="0" smtClean="0"/>
              <a:t>Είναι σημαντικό να…</a:t>
            </a:r>
            <a:endParaRPr lang="el-GR" dirty="0"/>
          </a:p>
        </p:txBody>
      </p:sp>
      <p:sp>
        <p:nvSpPr>
          <p:cNvPr id="3" name="Θέση περιεχομένου 2"/>
          <p:cNvSpPr>
            <a:spLocks noGrp="1"/>
          </p:cNvSpPr>
          <p:nvPr>
            <p:ph idx="1"/>
          </p:nvPr>
        </p:nvSpPr>
        <p:spPr>
          <a:xfrm>
            <a:off x="323850" y="1636557"/>
            <a:ext cx="8568690" cy="3064984"/>
          </a:xfrm>
        </p:spPr>
        <p:txBody>
          <a:bodyPr>
            <a:normAutofit/>
          </a:bodyPr>
          <a:lstStyle/>
          <a:p>
            <a:pPr>
              <a:buClr>
                <a:srgbClr val="92D050"/>
              </a:buClr>
              <a:buFont typeface="Wingdings" panose="05000000000000000000" pitchFamily="2" charset="2"/>
              <a:buChar char="ü"/>
            </a:pPr>
            <a:r>
              <a:rPr lang="el-GR" dirty="0"/>
              <a:t>Έ</a:t>
            </a:r>
            <a:r>
              <a:rPr lang="el-GR" dirty="0" smtClean="0"/>
              <a:t>χουμε μιλήσει στο παιδί μας για αυτό το ενδεχόμενο και να του έχουμε εμπνεύσει την εμπιστοσύνη, αν ποτέ το αντιμετωπίσει, να έρθει να μας το πει</a:t>
            </a:r>
          </a:p>
          <a:p>
            <a:pPr>
              <a:buClr>
                <a:srgbClr val="92D050"/>
              </a:buClr>
              <a:buFont typeface="Wingdings" panose="05000000000000000000" pitchFamily="2" charset="2"/>
              <a:buChar char="ü"/>
            </a:pPr>
            <a:r>
              <a:rPr lang="el-GR" dirty="0" smtClean="0"/>
              <a:t>Έχουμε μιλήσει στο παιδί μας αν γίνει </a:t>
            </a:r>
            <a:r>
              <a:rPr lang="el-GR" b="1" dirty="0" smtClean="0">
                <a:solidFill>
                  <a:srgbClr val="92D050"/>
                </a:solidFill>
                <a:effectLst>
                  <a:outerShdw blurRad="38100" dist="38100" dir="2700000" algn="tl">
                    <a:srgbClr val="000000">
                      <a:alpha val="43137"/>
                    </a:srgbClr>
                  </a:outerShdw>
                </a:effectLst>
              </a:rPr>
              <a:t>μάρτυρας</a:t>
            </a:r>
            <a:r>
              <a:rPr lang="el-GR" dirty="0" smtClean="0"/>
              <a:t> διαδικτυακού εκφοβισμού να μη σιωπήσει αλλά να το πει σε κάποιον ενήλικα</a:t>
            </a:r>
            <a:endParaRPr lang="el-GR" dirty="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21</a:t>
            </a:fld>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9626" y="4114800"/>
            <a:ext cx="7422834" cy="2083118"/>
          </a:xfrm>
          <a:prstGeom prst="rect">
            <a:avLst/>
          </a:prstGeom>
          <a:ln>
            <a:noFill/>
          </a:ln>
          <a:effectLst>
            <a:softEdge rad="112500"/>
          </a:effectLst>
        </p:spPr>
      </p:pic>
    </p:spTree>
    <p:extLst>
      <p:ext uri="{BB962C8B-B14F-4D97-AF65-F5344CB8AC3E}">
        <p14:creationId xmlns:p14="http://schemas.microsoft.com/office/powerpoint/2010/main" xmlns="" val="115571552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dirty="0" smtClean="0"/>
              <a:t>Το παιδί μου είναι θύμα </a:t>
            </a:r>
            <a:r>
              <a:rPr lang="en-US" dirty="0" smtClean="0"/>
              <a:t>cyberbullying.</a:t>
            </a:r>
            <a:br>
              <a:rPr lang="en-US" dirty="0" smtClean="0"/>
            </a:br>
            <a:r>
              <a:rPr lang="en-US" dirty="0" smtClean="0"/>
              <a:t> </a:t>
            </a:r>
            <a:r>
              <a:rPr lang="el-GR" dirty="0" smtClean="0"/>
              <a:t>Τι κάνω;</a:t>
            </a:r>
            <a:endParaRPr lang="el-GR" dirty="0"/>
          </a:p>
        </p:txBody>
      </p:sp>
      <p:sp>
        <p:nvSpPr>
          <p:cNvPr id="3" name="Θέση περιεχομένου 2"/>
          <p:cNvSpPr>
            <a:spLocks noGrp="1"/>
          </p:cNvSpPr>
          <p:nvPr>
            <p:ph idx="1"/>
          </p:nvPr>
        </p:nvSpPr>
        <p:spPr>
          <a:xfrm>
            <a:off x="2468880" y="1965960"/>
            <a:ext cx="6675120" cy="4000499"/>
          </a:xfrm>
        </p:spPr>
        <p:txBody>
          <a:bodyPr>
            <a:normAutofit/>
          </a:bodyPr>
          <a:lstStyle/>
          <a:p>
            <a:pPr>
              <a:buClr>
                <a:srgbClr val="92D050"/>
              </a:buClr>
              <a:buFont typeface="Wingdings" panose="05000000000000000000" pitchFamily="2" charset="2"/>
              <a:buChar char="ü"/>
            </a:pPr>
            <a:r>
              <a:rPr lang="el-GR" dirty="0" smtClean="0"/>
              <a:t>Αντιμετωπίστε ψύχραιμα το όλο θέμα και στηρίξτε το παιδί σας </a:t>
            </a:r>
          </a:p>
          <a:p>
            <a:pPr>
              <a:buClr>
                <a:srgbClr val="92D050"/>
              </a:buClr>
              <a:buFont typeface="Wingdings" panose="05000000000000000000" pitchFamily="2" charset="2"/>
              <a:buChar char="ü"/>
            </a:pPr>
            <a:r>
              <a:rPr lang="el-GR" dirty="0" smtClean="0"/>
              <a:t>Διαβεβαιώστε το ότι από τη στιγμή που σας εμπιστεύτηκε το πρόβλημα του, έγινε και η αρχή του να βρεθεί λύση</a:t>
            </a:r>
          </a:p>
          <a:p>
            <a:pPr>
              <a:buClr>
                <a:srgbClr val="92D050"/>
              </a:buClr>
              <a:buFont typeface="Wingdings" panose="05000000000000000000" pitchFamily="2" charset="2"/>
              <a:buChar char="ü"/>
            </a:pPr>
            <a:r>
              <a:rPr lang="el-GR" dirty="0" smtClean="0"/>
              <a:t>Απευθυνθείτε στο σχολείο του παιδιού και ενημερώστε για αυτό που συμβαίνει</a:t>
            </a:r>
          </a:p>
          <a:p>
            <a:pPr>
              <a:buClr>
                <a:srgbClr val="92D050"/>
              </a:buClr>
              <a:buFont typeface="Wingdings" panose="05000000000000000000" pitchFamily="2" charset="2"/>
              <a:buChar char="ü"/>
            </a:pPr>
            <a:r>
              <a:rPr lang="el-GR" dirty="0" smtClean="0"/>
              <a:t>Αναζητείστε εξειδικευμένη βοήθεια</a:t>
            </a:r>
            <a:endParaRPr lang="el-GR" dirty="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22</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413250"/>
            <a:ext cx="2529840" cy="1727201"/>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963" y="4140451"/>
            <a:ext cx="2087203" cy="850649"/>
          </a:xfrm>
          <a:prstGeom prst="rect">
            <a:avLst/>
          </a:prstGeom>
        </p:spPr>
      </p:pic>
    </p:spTree>
    <p:extLst>
      <p:ext uri="{BB962C8B-B14F-4D97-AF65-F5344CB8AC3E}">
        <p14:creationId xmlns:p14="http://schemas.microsoft.com/office/powerpoint/2010/main" xmlns="" val="359082646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39048" y="968904"/>
            <a:ext cx="6865903" cy="4533081"/>
          </a:xfr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CEDE7-6E4D-4068-BBEE-DAA1B27CDCA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24771918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7665"/>
            <a:ext cx="7886700" cy="1252539"/>
          </a:xfrm>
        </p:spPr>
        <p:txBody>
          <a:bodyPr/>
          <a:lstStyle/>
          <a:p>
            <a:pPr algn="ctr"/>
            <a:r>
              <a:rPr lang="el-GR" dirty="0" smtClean="0"/>
              <a:t>Τι να συμβουλέψω το παιδί μου…</a:t>
            </a:r>
            <a:endParaRPr lang="en-GB" dirty="0"/>
          </a:p>
        </p:txBody>
      </p:sp>
      <p:sp>
        <p:nvSpPr>
          <p:cNvPr id="3" name="Content Placeholder 2"/>
          <p:cNvSpPr>
            <a:spLocks noGrp="1"/>
          </p:cNvSpPr>
          <p:nvPr>
            <p:ph idx="1"/>
          </p:nvPr>
        </p:nvSpPr>
        <p:spPr>
          <a:xfrm>
            <a:off x="628650" y="3695701"/>
            <a:ext cx="7886700" cy="2278380"/>
          </a:xfrm>
        </p:spPr>
        <p:txBody>
          <a:bodyPr>
            <a:normAutofit fontScale="92500" lnSpcReduction="20000"/>
          </a:bodyPr>
          <a:lstStyle/>
          <a:p>
            <a:pPr algn="just">
              <a:buFont typeface="Wingdings" panose="05000000000000000000" pitchFamily="2" charset="2"/>
              <a:buChar char="ü"/>
            </a:pPr>
            <a:r>
              <a:rPr lang="el-GR" dirty="0">
                <a:solidFill>
                  <a:schemeClr val="accent5">
                    <a:lumMod val="50000"/>
                  </a:schemeClr>
                </a:solidFill>
              </a:rPr>
              <a:t> </a:t>
            </a:r>
            <a:r>
              <a:rPr lang="el-GR" dirty="0" smtClean="0"/>
              <a:t>Να μην απαντάει στα </a:t>
            </a:r>
            <a:r>
              <a:rPr lang="el-GR" dirty="0"/>
              <a:t>εκφοβιστικά </a:t>
            </a:r>
            <a:r>
              <a:rPr lang="el-GR" dirty="0" smtClean="0"/>
              <a:t>µ</a:t>
            </a:r>
            <a:r>
              <a:rPr lang="el-GR" dirty="0" err="1" smtClean="0"/>
              <a:t>ηνύµατα</a:t>
            </a:r>
            <a:r>
              <a:rPr lang="el-GR" dirty="0" smtClean="0"/>
              <a:t> </a:t>
            </a:r>
          </a:p>
          <a:p>
            <a:pPr algn="just">
              <a:buFont typeface="Wingdings" panose="05000000000000000000" pitchFamily="2" charset="2"/>
              <a:buChar char="ü"/>
            </a:pPr>
            <a:r>
              <a:rPr lang="el-GR" dirty="0" smtClean="0"/>
              <a:t>Να μπλοκάρει την </a:t>
            </a:r>
            <a:r>
              <a:rPr lang="el-GR" dirty="0"/>
              <a:t>πρόσβαση του </a:t>
            </a:r>
            <a:r>
              <a:rPr lang="el-GR" dirty="0" smtClean="0"/>
              <a:t>αποστολέα</a:t>
            </a:r>
            <a:endParaRPr lang="el-GR" dirty="0"/>
          </a:p>
          <a:p>
            <a:pPr algn="just">
              <a:buFont typeface="Wingdings" panose="05000000000000000000" pitchFamily="2" charset="2"/>
              <a:buChar char="ü"/>
            </a:pPr>
            <a:r>
              <a:rPr lang="el-GR" dirty="0" smtClean="0"/>
              <a:t>Να κρατήσει και να αποθηκεύσει τα </a:t>
            </a:r>
            <a:r>
              <a:rPr lang="el-GR" dirty="0"/>
              <a:t>µ</a:t>
            </a:r>
            <a:r>
              <a:rPr lang="el-GR" dirty="0" err="1"/>
              <a:t>ηνύµατα</a:t>
            </a:r>
            <a:r>
              <a:rPr lang="el-GR" dirty="0"/>
              <a:t> ή τις </a:t>
            </a:r>
            <a:r>
              <a:rPr lang="el-GR" dirty="0" err="1" smtClean="0"/>
              <a:t>συνοµιλίες</a:t>
            </a:r>
            <a:endParaRPr lang="en-US" dirty="0" smtClean="0"/>
          </a:p>
          <a:p>
            <a:pPr marL="0" indent="0" algn="just">
              <a:buNone/>
            </a:pPr>
            <a:r>
              <a:rPr lang="el-GR" dirty="0" smtClean="0"/>
              <a:t>Αυτό θα είναι </a:t>
            </a:r>
            <a:r>
              <a:rPr lang="el-GR" dirty="0" err="1" smtClean="0"/>
              <a:t>χρήσιµο</a:t>
            </a:r>
            <a:r>
              <a:rPr lang="en-US" dirty="0"/>
              <a:t> </a:t>
            </a:r>
            <a:r>
              <a:rPr lang="el-GR" dirty="0" smtClean="0"/>
              <a:t>εάν </a:t>
            </a:r>
            <a:r>
              <a:rPr lang="el-GR" dirty="0"/>
              <a:t>χρειαστεί ή εάν </a:t>
            </a:r>
            <a:r>
              <a:rPr lang="el-GR" dirty="0" err="1"/>
              <a:t>θελήσουµε</a:t>
            </a:r>
            <a:r>
              <a:rPr lang="el-GR" dirty="0"/>
              <a:t> να το </a:t>
            </a:r>
            <a:r>
              <a:rPr lang="el-GR" dirty="0" err="1" smtClean="0"/>
              <a:t>καταγγείλουµε</a:t>
            </a:r>
            <a:endParaRPr lang="el-GR" dirty="0" smtClean="0">
              <a:solidFill>
                <a:srgbClr val="92D050"/>
              </a:solidFill>
            </a:endParaRPr>
          </a:p>
          <a:p>
            <a:pPr algn="just"/>
            <a:endParaRPr lang="el-GR" dirty="0">
              <a:solidFill>
                <a:schemeClr val="accent5">
                  <a:lumMod val="50000"/>
                </a:schemeClr>
              </a:solidFill>
            </a:endParaRPr>
          </a:p>
          <a:p>
            <a:pPr marL="0" indent="0">
              <a:buNone/>
            </a:pPr>
            <a:endParaRPr lang="en-GB" dirty="0"/>
          </a:p>
        </p:txBody>
      </p:sp>
      <p:sp>
        <p:nvSpPr>
          <p:cNvPr id="4" name="Slide Number Placeholder 3"/>
          <p:cNvSpPr>
            <a:spLocks noGrp="1"/>
          </p:cNvSpPr>
          <p:nvPr>
            <p:ph type="sldNum" sz="quarter" idx="12"/>
          </p:nvPr>
        </p:nvSpPr>
        <p:spPr>
          <a:xfrm>
            <a:off x="6362700" y="609917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CEDE7-6E4D-4068-BBEE-DAA1B27CDCA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405414"/>
            <a:ext cx="9144000" cy="2072485"/>
          </a:xfrm>
          <a:prstGeom prst="rect">
            <a:avLst/>
          </a:prstGeom>
          <a:ln>
            <a:noFill/>
          </a:ln>
          <a:effectLst>
            <a:softEdge rad="112500"/>
          </a:effectLst>
        </p:spPr>
      </p:pic>
    </p:spTree>
    <p:extLst>
      <p:ext uri="{BB962C8B-B14F-4D97-AF65-F5344CB8AC3E}">
        <p14:creationId xmlns:p14="http://schemas.microsoft.com/office/powerpoint/2010/main" xmlns="" val="23051170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28650" y="4869180"/>
            <a:ext cx="6168390" cy="116586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Τι είναι το </a:t>
            </a:r>
            <a:r>
              <a:rPr lang="en-US" dirty="0" smtClean="0"/>
              <a:t>Sexting</a:t>
            </a:r>
            <a:r>
              <a:rPr lang="el-GR" dirty="0" smtClean="0"/>
              <a:t>;</a:t>
            </a:r>
            <a:endParaRPr lang="en-GB" dirty="0"/>
          </a:p>
        </p:txBody>
      </p:sp>
      <p:sp>
        <p:nvSpPr>
          <p:cNvPr id="3" name="Content Placeholder 2"/>
          <p:cNvSpPr>
            <a:spLocks noGrp="1"/>
          </p:cNvSpPr>
          <p:nvPr>
            <p:ph idx="1"/>
          </p:nvPr>
        </p:nvSpPr>
        <p:spPr>
          <a:xfrm>
            <a:off x="628650" y="1920875"/>
            <a:ext cx="7886700" cy="2948305"/>
          </a:xfrm>
        </p:spPr>
        <p:txBody>
          <a:bodyPr>
            <a:normAutofit fontScale="85000" lnSpcReduction="10000"/>
          </a:bodyPr>
          <a:lstStyle/>
          <a:p>
            <a:pPr marL="0" indent="0" algn="just">
              <a:buNone/>
            </a:pPr>
            <a:r>
              <a:rPr lang="el-GR" dirty="0"/>
              <a:t>Το </a:t>
            </a:r>
            <a:r>
              <a:rPr lang="el-GR" dirty="0" err="1"/>
              <a:t>sexting</a:t>
            </a:r>
            <a:r>
              <a:rPr lang="el-GR" dirty="0"/>
              <a:t> είναι </a:t>
            </a:r>
            <a:r>
              <a:rPr lang="el-GR" b="1" dirty="0">
                <a:solidFill>
                  <a:srgbClr val="92D050"/>
                </a:solidFill>
              </a:rPr>
              <a:t>η </a:t>
            </a:r>
            <a:r>
              <a:rPr lang="el-GR" b="1" dirty="0" smtClean="0">
                <a:solidFill>
                  <a:srgbClr val="92D050"/>
                </a:solidFill>
              </a:rPr>
              <a:t>ανταλλαγή</a:t>
            </a:r>
            <a:r>
              <a:rPr lang="en-US" b="1" dirty="0" smtClean="0">
                <a:solidFill>
                  <a:srgbClr val="92D050"/>
                </a:solidFill>
              </a:rPr>
              <a:t> </a:t>
            </a:r>
            <a:r>
              <a:rPr lang="el-GR" b="1" dirty="0" smtClean="0">
                <a:solidFill>
                  <a:srgbClr val="92D050"/>
                </a:solidFill>
              </a:rPr>
              <a:t>προκλητικών µ</a:t>
            </a:r>
            <a:r>
              <a:rPr lang="el-GR" b="1" dirty="0" err="1" smtClean="0">
                <a:solidFill>
                  <a:srgbClr val="92D050"/>
                </a:solidFill>
              </a:rPr>
              <a:t>ηνυµάτων</a:t>
            </a:r>
            <a:r>
              <a:rPr lang="el-GR" b="1" dirty="0" smtClean="0">
                <a:solidFill>
                  <a:srgbClr val="92D050"/>
                </a:solidFill>
              </a:rPr>
              <a:t> </a:t>
            </a:r>
            <a:r>
              <a:rPr lang="el-GR" b="1" dirty="0">
                <a:solidFill>
                  <a:srgbClr val="92D050"/>
                </a:solidFill>
              </a:rPr>
              <a:t>ή </a:t>
            </a:r>
            <a:r>
              <a:rPr lang="el-GR" b="1" dirty="0" err="1">
                <a:solidFill>
                  <a:srgbClr val="92D050"/>
                </a:solidFill>
              </a:rPr>
              <a:t>γυµνών</a:t>
            </a:r>
            <a:r>
              <a:rPr lang="el-GR" b="1" dirty="0">
                <a:solidFill>
                  <a:srgbClr val="92D050"/>
                </a:solidFill>
              </a:rPr>
              <a:t> φωτογραφιών </a:t>
            </a:r>
            <a:r>
              <a:rPr lang="el-GR" dirty="0"/>
              <a:t>µέσω διαδικτύου ή µέσω κινητών </a:t>
            </a:r>
            <a:r>
              <a:rPr lang="el-GR" dirty="0" smtClean="0"/>
              <a:t>τηλεφώνων,</a:t>
            </a:r>
            <a:r>
              <a:rPr lang="el-GR" b="1" dirty="0" smtClean="0">
                <a:solidFill>
                  <a:srgbClr val="92D050"/>
                </a:solidFill>
              </a:rPr>
              <a:t> </a:t>
            </a:r>
            <a:r>
              <a:rPr lang="el-GR" dirty="0" smtClean="0"/>
              <a:t>που λανθασμένα νομίζουμε ότι θα μείνουν για πάντα ιδιωτικές</a:t>
            </a:r>
            <a:endParaRPr lang="en-US" dirty="0" smtClean="0"/>
          </a:p>
          <a:p>
            <a:pPr marL="0" indent="0" algn="just">
              <a:buNone/>
            </a:pPr>
            <a:r>
              <a:rPr lang="el-GR" dirty="0" smtClean="0"/>
              <a:t>Τα </a:t>
            </a:r>
            <a:r>
              <a:rPr lang="el-GR" dirty="0"/>
              <a:t>µ</a:t>
            </a:r>
            <a:r>
              <a:rPr lang="el-GR" dirty="0" err="1"/>
              <a:t>ηνύµατα</a:t>
            </a:r>
            <a:r>
              <a:rPr lang="el-GR" dirty="0"/>
              <a:t> αυτά </a:t>
            </a:r>
            <a:r>
              <a:rPr lang="el-GR" b="1" dirty="0">
                <a:solidFill>
                  <a:srgbClr val="92D050"/>
                </a:solidFill>
              </a:rPr>
              <a:t>µ</a:t>
            </a:r>
            <a:r>
              <a:rPr lang="el-GR" b="1" dirty="0" err="1">
                <a:solidFill>
                  <a:srgbClr val="92D050"/>
                </a:solidFill>
              </a:rPr>
              <a:t>πορεί</a:t>
            </a:r>
            <a:r>
              <a:rPr lang="el-GR" b="1" dirty="0">
                <a:solidFill>
                  <a:srgbClr val="92D050"/>
                </a:solidFill>
              </a:rPr>
              <a:t> να σταλούν </a:t>
            </a:r>
            <a:r>
              <a:rPr lang="el-GR" dirty="0"/>
              <a:t>σε ένα µόνο </a:t>
            </a:r>
            <a:r>
              <a:rPr lang="el-GR" dirty="0" err="1"/>
              <a:t>άτοµο</a:t>
            </a:r>
            <a:r>
              <a:rPr lang="el-GR" dirty="0"/>
              <a:t> ή σε πλήθος </a:t>
            </a:r>
            <a:r>
              <a:rPr lang="el-GR" dirty="0" err="1"/>
              <a:t>ατόµων</a:t>
            </a:r>
            <a:r>
              <a:rPr lang="el-GR" dirty="0"/>
              <a:t> ενώ οι πιο κοινοί διαδικτυακοί τόποι όπου µ</a:t>
            </a:r>
            <a:r>
              <a:rPr lang="el-GR" dirty="0" err="1"/>
              <a:t>πορεί</a:t>
            </a:r>
            <a:r>
              <a:rPr lang="el-GR" dirty="0"/>
              <a:t> να λάβουν χώρα τέτοια </a:t>
            </a:r>
            <a:r>
              <a:rPr lang="el-GR" dirty="0" err="1"/>
              <a:t>φαινόµενα</a:t>
            </a:r>
            <a:r>
              <a:rPr lang="el-GR" dirty="0"/>
              <a:t> είναι τα κοινωνικά </a:t>
            </a:r>
            <a:r>
              <a:rPr lang="el-GR" dirty="0" smtClean="0"/>
              <a:t>δίκτυα (π.χ</a:t>
            </a:r>
            <a:r>
              <a:rPr lang="el-GR" dirty="0"/>
              <a:t>. Facebook, </a:t>
            </a:r>
            <a:r>
              <a:rPr lang="el-GR" dirty="0" err="1"/>
              <a:t>Instagram</a:t>
            </a:r>
            <a:r>
              <a:rPr lang="el-GR" dirty="0"/>
              <a:t>, </a:t>
            </a:r>
            <a:r>
              <a:rPr lang="el-GR" dirty="0" err="1"/>
              <a:t>Skype</a:t>
            </a:r>
            <a:r>
              <a:rPr lang="el-GR" dirty="0"/>
              <a:t> κ.α.) και µέσω κινητών τηλεφώνων (MMS, </a:t>
            </a:r>
            <a:r>
              <a:rPr lang="el-GR" dirty="0" err="1"/>
              <a:t>Viber</a:t>
            </a:r>
            <a:r>
              <a:rPr lang="el-GR" dirty="0"/>
              <a:t> κ.α.). </a:t>
            </a:r>
            <a:endParaRPr lang="en-US" dirty="0" smtClean="0"/>
          </a:p>
        </p:txBody>
      </p:sp>
      <p:sp>
        <p:nvSpPr>
          <p:cNvPr id="4" name="Slide Number Placeholder 3"/>
          <p:cNvSpPr>
            <a:spLocks noGrp="1"/>
          </p:cNvSpPr>
          <p:nvPr>
            <p:ph type="sldNum" sz="quarter" idx="12"/>
          </p:nvPr>
        </p:nvSpPr>
        <p:spPr>
          <a:xfrm>
            <a:off x="6374424" y="609917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CEDE7-6E4D-4068-BBEE-DAA1B27CDCA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2"/>
          <a:srcRect l="56073"/>
          <a:stretch/>
        </p:blipFill>
        <p:spPr>
          <a:xfrm rot="21174344">
            <a:off x="6961164" y="4529777"/>
            <a:ext cx="1596390" cy="1569399"/>
          </a:xfrm>
          <a:prstGeom prst="rect">
            <a:avLst/>
          </a:prstGeom>
        </p:spPr>
      </p:pic>
      <p:sp>
        <p:nvSpPr>
          <p:cNvPr id="7" name="TextBox 6"/>
          <p:cNvSpPr txBox="1"/>
          <p:nvPr/>
        </p:nvSpPr>
        <p:spPr>
          <a:xfrm>
            <a:off x="701040" y="4804410"/>
            <a:ext cx="6169322"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Πολλοί </a:t>
            </a:r>
            <a:r>
              <a:rPr kumimoji="0" lang="el-GR" sz="2400" b="1" i="0" u="none" strike="noStrike" kern="120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νομίζουν </a:t>
            </a:r>
            <a:r>
              <a:rPr kumimoji="0" lang="el-GR" sz="24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ότι µ</a:t>
            </a:r>
            <a:r>
              <a:rPr kumimoji="0" lang="el-GR" sz="24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ια</a:t>
            </a:r>
            <a:r>
              <a:rPr kumimoji="0" lang="el-GR" sz="24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τέτοια πρακτική είναι φυσιολογική στο πλαίσιο µ</a:t>
            </a:r>
            <a:r>
              <a:rPr kumimoji="0" lang="el-GR" sz="2400" b="1" i="0" u="none" strike="noStrike" kern="1200" normalizeH="0" baseline="0" noProof="0" dirty="0" err="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ιας</a:t>
            </a:r>
            <a:r>
              <a:rPr kumimoji="0" lang="el-GR" sz="24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a:t>
            </a:r>
            <a:r>
              <a:rPr kumimoji="0" lang="el-GR" sz="2400" b="1" i="0" u="none" strike="noStrike" kern="120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εφηβικής σχέσης</a:t>
            </a:r>
            <a:r>
              <a:rPr kumimoji="0" lang="el-GR" sz="24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 </a:t>
            </a:r>
            <a:r>
              <a:rPr kumimoji="0" lang="el-GR" sz="2400" b="1" i="0" u="none" strike="noStrike" kern="120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έχουν </a:t>
            </a:r>
            <a:r>
              <a:rPr kumimoji="0" lang="el-GR" sz="24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αναρωτηθεί </a:t>
            </a:r>
            <a:r>
              <a:rPr kumimoji="0" lang="el-GR" sz="2400" b="1" i="0" u="none" strike="noStrike" kern="1200" normalizeH="0" baseline="0" noProof="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όμως </a:t>
            </a:r>
            <a:r>
              <a:rPr kumimoji="0" lang="el-GR" sz="24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τις συνέπειες;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2622734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0" y="581025"/>
            <a:ext cx="7559040" cy="1252539"/>
          </a:xfrm>
        </p:spPr>
        <p:txBody>
          <a:bodyPr/>
          <a:lstStyle/>
          <a:p>
            <a:pPr algn="ctr"/>
            <a:r>
              <a:rPr lang="el-GR" dirty="0" smtClean="0"/>
              <a:t>Γιατί μπορεί να συμβεί κάτι τέτοιο;</a:t>
            </a:r>
            <a:endParaRPr lang="en-GB" dirty="0"/>
          </a:p>
        </p:txBody>
      </p:sp>
      <p:sp>
        <p:nvSpPr>
          <p:cNvPr id="3" name="Content Placeholder 2"/>
          <p:cNvSpPr>
            <a:spLocks noGrp="1"/>
          </p:cNvSpPr>
          <p:nvPr>
            <p:ph idx="1"/>
          </p:nvPr>
        </p:nvSpPr>
        <p:spPr>
          <a:xfrm>
            <a:off x="617220" y="1965960"/>
            <a:ext cx="8321040" cy="4076700"/>
          </a:xfrm>
        </p:spPr>
        <p:txBody>
          <a:bodyPr>
            <a:noAutofit/>
          </a:bodyPr>
          <a:lstStyle/>
          <a:p>
            <a:pPr>
              <a:buClr>
                <a:srgbClr val="92D050"/>
              </a:buClr>
              <a:buFont typeface="Wingdings" panose="05000000000000000000" pitchFamily="2" charset="2"/>
              <a:buChar char="ü"/>
            </a:pPr>
            <a:r>
              <a:rPr lang="el-GR" sz="2000" dirty="0">
                <a:solidFill>
                  <a:schemeClr val="tx1"/>
                </a:solidFill>
              </a:rPr>
              <a:t>Κάποιες φορές το </a:t>
            </a:r>
            <a:r>
              <a:rPr lang="el-GR" sz="2000" dirty="0" err="1">
                <a:solidFill>
                  <a:schemeClr val="tx1"/>
                </a:solidFill>
              </a:rPr>
              <a:t>sexting</a:t>
            </a:r>
            <a:r>
              <a:rPr lang="el-GR" sz="2000" dirty="0">
                <a:solidFill>
                  <a:schemeClr val="tx1"/>
                </a:solidFill>
              </a:rPr>
              <a:t> είναι </a:t>
            </a:r>
            <a:r>
              <a:rPr lang="el-GR" sz="2000" dirty="0" smtClean="0">
                <a:solidFill>
                  <a:schemeClr val="tx1"/>
                </a:solidFill>
              </a:rPr>
              <a:t>ηθελημένο. </a:t>
            </a:r>
            <a:r>
              <a:rPr lang="el-GR" sz="2000" dirty="0">
                <a:solidFill>
                  <a:schemeClr val="tx1"/>
                </a:solidFill>
              </a:rPr>
              <a:t>∆</a:t>
            </a:r>
            <a:r>
              <a:rPr lang="el-GR" sz="2000" dirty="0" err="1">
                <a:solidFill>
                  <a:schemeClr val="tx1"/>
                </a:solidFill>
              </a:rPr>
              <a:t>ηλαδή</a:t>
            </a:r>
            <a:r>
              <a:rPr lang="el-GR" sz="2000" dirty="0">
                <a:solidFill>
                  <a:schemeClr val="tx1"/>
                </a:solidFill>
              </a:rPr>
              <a:t>, </a:t>
            </a:r>
            <a:r>
              <a:rPr lang="el-GR" sz="2000" dirty="0" smtClean="0">
                <a:solidFill>
                  <a:schemeClr val="tx1"/>
                </a:solidFill>
              </a:rPr>
              <a:t>όταν </a:t>
            </a:r>
            <a:r>
              <a:rPr lang="el-GR" sz="2000" b="1" dirty="0" smtClean="0">
                <a:solidFill>
                  <a:srgbClr val="92D050"/>
                </a:solidFill>
              </a:rPr>
              <a:t>κάποιος </a:t>
            </a:r>
            <a:r>
              <a:rPr lang="el-GR" sz="2000" b="1" dirty="0">
                <a:solidFill>
                  <a:srgbClr val="92D050"/>
                </a:solidFill>
              </a:rPr>
              <a:t>έχει σκοπό και θέλει να στείλει τις φωτογραφίες</a:t>
            </a:r>
            <a:r>
              <a:rPr lang="el-GR" sz="2000" dirty="0">
                <a:solidFill>
                  <a:srgbClr val="92D050"/>
                </a:solidFill>
              </a:rPr>
              <a:t> </a:t>
            </a:r>
            <a:r>
              <a:rPr lang="el-GR" sz="2000" dirty="0">
                <a:solidFill>
                  <a:schemeClr val="tx1"/>
                </a:solidFill>
              </a:rPr>
              <a:t>αυτές συνήθως στο αγόρι ή το κορίτσι </a:t>
            </a:r>
            <a:r>
              <a:rPr lang="el-GR" sz="2000" dirty="0" smtClean="0">
                <a:solidFill>
                  <a:schemeClr val="tx1"/>
                </a:solidFill>
              </a:rPr>
              <a:t>του</a:t>
            </a:r>
          </a:p>
          <a:p>
            <a:pPr>
              <a:buClr>
                <a:srgbClr val="92D050"/>
              </a:buClr>
              <a:buFont typeface="Wingdings" panose="05000000000000000000" pitchFamily="2" charset="2"/>
              <a:buChar char="ü"/>
            </a:pPr>
            <a:r>
              <a:rPr lang="el-GR" sz="2000" dirty="0" smtClean="0">
                <a:solidFill>
                  <a:schemeClr val="tx1"/>
                </a:solidFill>
              </a:rPr>
              <a:t>Όταν</a:t>
            </a:r>
            <a:r>
              <a:rPr lang="el-GR" sz="2000" b="1" dirty="0" smtClean="0">
                <a:solidFill>
                  <a:schemeClr val="tx1"/>
                </a:solidFill>
              </a:rPr>
              <a:t> </a:t>
            </a:r>
            <a:r>
              <a:rPr lang="el-GR" sz="2000" b="1" dirty="0" smtClean="0">
                <a:solidFill>
                  <a:srgbClr val="92D050"/>
                </a:solidFill>
              </a:rPr>
              <a:t>κάποιος πιέζεται </a:t>
            </a:r>
            <a:r>
              <a:rPr lang="el-GR" sz="2000" b="1" dirty="0">
                <a:solidFill>
                  <a:srgbClr val="92D050"/>
                </a:solidFill>
              </a:rPr>
              <a:t>από τους </a:t>
            </a:r>
            <a:r>
              <a:rPr lang="el-GR" sz="2000" b="1" dirty="0" smtClean="0">
                <a:solidFill>
                  <a:srgbClr val="92D050"/>
                </a:solidFill>
              </a:rPr>
              <a:t>συνομηλίκους </a:t>
            </a:r>
            <a:r>
              <a:rPr lang="el-GR" sz="2000" b="1" dirty="0">
                <a:solidFill>
                  <a:srgbClr val="92D050"/>
                </a:solidFill>
              </a:rPr>
              <a:t>του</a:t>
            </a:r>
            <a:r>
              <a:rPr lang="el-GR" sz="2000" dirty="0">
                <a:solidFill>
                  <a:schemeClr val="tx1"/>
                </a:solidFill>
              </a:rPr>
              <a:t>, το αγόρι του ή το κορίτσι του. ∆εν είναι λίγες οι φορές που η </a:t>
            </a:r>
            <a:r>
              <a:rPr lang="el-GR" sz="2000" dirty="0" err="1">
                <a:solidFill>
                  <a:schemeClr val="tx1"/>
                </a:solidFill>
              </a:rPr>
              <a:t>διανοµή</a:t>
            </a:r>
            <a:r>
              <a:rPr lang="el-GR" sz="2000" dirty="0">
                <a:solidFill>
                  <a:schemeClr val="tx1"/>
                </a:solidFill>
              </a:rPr>
              <a:t> </a:t>
            </a:r>
            <a:r>
              <a:rPr lang="el-GR" sz="2000" dirty="0" err="1">
                <a:solidFill>
                  <a:schemeClr val="tx1"/>
                </a:solidFill>
              </a:rPr>
              <a:t>γυµνών</a:t>
            </a:r>
            <a:r>
              <a:rPr lang="el-GR" sz="2000" dirty="0">
                <a:solidFill>
                  <a:schemeClr val="tx1"/>
                </a:solidFill>
              </a:rPr>
              <a:t> ή </a:t>
            </a:r>
            <a:r>
              <a:rPr lang="el-GR" sz="2000" dirty="0" err="1">
                <a:solidFill>
                  <a:schemeClr val="tx1"/>
                </a:solidFill>
              </a:rPr>
              <a:t>ηµίγυµνων</a:t>
            </a:r>
            <a:r>
              <a:rPr lang="el-GR" sz="2000" dirty="0">
                <a:solidFill>
                  <a:schemeClr val="tx1"/>
                </a:solidFill>
              </a:rPr>
              <a:t> φωτογραφιών γίνεται «της µ</a:t>
            </a:r>
            <a:r>
              <a:rPr lang="el-GR" sz="2000" dirty="0" err="1">
                <a:solidFill>
                  <a:schemeClr val="tx1"/>
                </a:solidFill>
              </a:rPr>
              <a:t>όδας</a:t>
            </a:r>
            <a:r>
              <a:rPr lang="el-GR" sz="2000" dirty="0">
                <a:solidFill>
                  <a:schemeClr val="tx1"/>
                </a:solidFill>
              </a:rPr>
              <a:t>» οπότε κάποιος πιέζεται κοινωνικά να κάνει το ίδιο χωρίς ίσως να το θέλει </a:t>
            </a:r>
            <a:r>
              <a:rPr lang="el-GR" sz="2000" dirty="0" smtClean="0">
                <a:solidFill>
                  <a:schemeClr val="tx1"/>
                </a:solidFill>
              </a:rPr>
              <a:t>πραγματικά </a:t>
            </a:r>
          </a:p>
          <a:p>
            <a:pPr>
              <a:buClr>
                <a:srgbClr val="92D050"/>
              </a:buClr>
              <a:buFont typeface="Wingdings" panose="05000000000000000000" pitchFamily="2" charset="2"/>
              <a:buChar char="ü"/>
            </a:pPr>
            <a:r>
              <a:rPr lang="el-GR" sz="2000" dirty="0">
                <a:solidFill>
                  <a:schemeClr val="tx1"/>
                </a:solidFill>
              </a:rPr>
              <a:t>Όταν</a:t>
            </a:r>
            <a:r>
              <a:rPr lang="el-GR" sz="2000" b="1" dirty="0">
                <a:solidFill>
                  <a:schemeClr val="tx1"/>
                </a:solidFill>
              </a:rPr>
              <a:t> </a:t>
            </a:r>
            <a:r>
              <a:rPr lang="el-GR" sz="2000" b="1" dirty="0" smtClean="0">
                <a:solidFill>
                  <a:srgbClr val="92D050"/>
                </a:solidFill>
              </a:rPr>
              <a:t>κάποιος έχει </a:t>
            </a:r>
            <a:r>
              <a:rPr lang="el-GR" sz="2000" b="1" dirty="0">
                <a:solidFill>
                  <a:srgbClr val="92D050"/>
                </a:solidFill>
              </a:rPr>
              <a:t>τέτοιες φωτογραφίες στο κινητό του </a:t>
            </a:r>
            <a:r>
              <a:rPr lang="el-GR" sz="2000" dirty="0">
                <a:solidFill>
                  <a:schemeClr val="tx1"/>
                </a:solidFill>
              </a:rPr>
              <a:t>τηλέφωνο και τελικά το κινητό </a:t>
            </a:r>
            <a:r>
              <a:rPr lang="el-GR" sz="2000" dirty="0" smtClean="0">
                <a:solidFill>
                  <a:schemeClr val="tx1"/>
                </a:solidFill>
              </a:rPr>
              <a:t>κλαπεί, </a:t>
            </a:r>
            <a:r>
              <a:rPr lang="el-GR" sz="2000" dirty="0">
                <a:solidFill>
                  <a:schemeClr val="tx1"/>
                </a:solidFill>
              </a:rPr>
              <a:t>ενδέχεται οι φωτογραφίες αυτές να </a:t>
            </a:r>
            <a:r>
              <a:rPr lang="el-GR" sz="2000" dirty="0" smtClean="0">
                <a:solidFill>
                  <a:schemeClr val="tx1"/>
                </a:solidFill>
              </a:rPr>
              <a:t>διανεμηθούν </a:t>
            </a:r>
            <a:r>
              <a:rPr lang="el-GR" sz="2000" dirty="0">
                <a:solidFill>
                  <a:schemeClr val="tx1"/>
                </a:solidFill>
              </a:rPr>
              <a:t>σε πλήθος </a:t>
            </a:r>
            <a:r>
              <a:rPr lang="el-GR" sz="2000" dirty="0" smtClean="0">
                <a:solidFill>
                  <a:schemeClr val="tx1"/>
                </a:solidFill>
              </a:rPr>
              <a:t>ατόμων </a:t>
            </a:r>
          </a:p>
          <a:p>
            <a:pPr>
              <a:buClr>
                <a:srgbClr val="92D050"/>
              </a:buClr>
              <a:buFont typeface="Wingdings" panose="05000000000000000000" pitchFamily="2" charset="2"/>
              <a:buChar char="ü"/>
            </a:pPr>
            <a:r>
              <a:rPr lang="el-GR" sz="2000" dirty="0">
                <a:solidFill>
                  <a:schemeClr val="tx1"/>
                </a:solidFill>
              </a:rPr>
              <a:t>Όταν</a:t>
            </a:r>
            <a:r>
              <a:rPr lang="el-GR" sz="2000" b="1" dirty="0">
                <a:solidFill>
                  <a:schemeClr val="tx1"/>
                </a:solidFill>
              </a:rPr>
              <a:t> </a:t>
            </a:r>
            <a:r>
              <a:rPr lang="el-GR" sz="2000" b="1" dirty="0">
                <a:solidFill>
                  <a:srgbClr val="92D050"/>
                </a:solidFill>
              </a:rPr>
              <a:t>κ</a:t>
            </a:r>
            <a:r>
              <a:rPr lang="el-GR" sz="2000" b="1" dirty="0" smtClean="0">
                <a:solidFill>
                  <a:srgbClr val="92D050"/>
                </a:solidFill>
              </a:rPr>
              <a:t>άποιος </a:t>
            </a:r>
            <a:r>
              <a:rPr lang="el-GR" sz="2000" b="1" dirty="0">
                <a:solidFill>
                  <a:srgbClr val="92D050"/>
                </a:solidFill>
              </a:rPr>
              <a:t>επιλέγει να στείλει τέτοιο µ</a:t>
            </a:r>
            <a:r>
              <a:rPr lang="el-GR" sz="2000" b="1" dirty="0" err="1">
                <a:solidFill>
                  <a:srgbClr val="92D050"/>
                </a:solidFill>
              </a:rPr>
              <a:t>ήνυµα</a:t>
            </a:r>
            <a:r>
              <a:rPr lang="el-GR" sz="2000" b="1" dirty="0">
                <a:solidFill>
                  <a:srgbClr val="92D050"/>
                </a:solidFill>
              </a:rPr>
              <a:t> ή φωτογραφία για να νιώσει αρεστός </a:t>
            </a:r>
            <a:r>
              <a:rPr lang="el-GR" sz="2000" dirty="0">
                <a:solidFill>
                  <a:schemeClr val="tx1"/>
                </a:solidFill>
              </a:rPr>
              <a:t>ή γιατί θεωρεί ότι µε αυτό τον τρόπο θα ενισχύσει την αυτοπεποίθησή </a:t>
            </a:r>
            <a:r>
              <a:rPr lang="el-GR" sz="2000" dirty="0" smtClean="0">
                <a:solidFill>
                  <a:schemeClr val="tx1"/>
                </a:solidFill>
              </a:rPr>
              <a:t>του</a:t>
            </a:r>
            <a:endParaRPr lang="el-GR" sz="2000" dirty="0">
              <a:solidFill>
                <a:schemeClr val="tx1"/>
              </a:solidFill>
            </a:endParaRPr>
          </a:p>
          <a:p>
            <a:endParaRPr lang="en-GB"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CEDE7-6E4D-4068-BBEE-DAA1B27CDCA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7220" y="581025"/>
            <a:ext cx="1669329" cy="1281112"/>
          </a:xfrm>
          <a:prstGeom prst="rect">
            <a:avLst/>
          </a:prstGeom>
        </p:spPr>
      </p:pic>
    </p:spTree>
    <p:extLst>
      <p:ext uri="{BB962C8B-B14F-4D97-AF65-F5344CB8AC3E}">
        <p14:creationId xmlns:p14="http://schemas.microsoft.com/office/powerpoint/2010/main" xmlns="" val="293620182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Πώς να </a:t>
            </a:r>
            <a:r>
              <a:rPr lang="el-GR" dirty="0" err="1" smtClean="0"/>
              <a:t>προστέψω</a:t>
            </a:r>
            <a:r>
              <a:rPr lang="el-GR" dirty="0" smtClean="0"/>
              <a:t> το παιδί μου…</a:t>
            </a:r>
            <a:endParaRPr lang="el-GR" dirty="0"/>
          </a:p>
        </p:txBody>
      </p:sp>
      <p:sp>
        <p:nvSpPr>
          <p:cNvPr id="3" name="Θέση περιεχομένου 2"/>
          <p:cNvSpPr>
            <a:spLocks noGrp="1"/>
          </p:cNvSpPr>
          <p:nvPr>
            <p:ph idx="1"/>
          </p:nvPr>
        </p:nvSpPr>
        <p:spPr>
          <a:xfrm>
            <a:off x="598170" y="1863567"/>
            <a:ext cx="7886700" cy="2796540"/>
          </a:xfrm>
        </p:spPr>
        <p:txBody>
          <a:bodyPr>
            <a:normAutofit fontScale="70000" lnSpcReduction="20000"/>
          </a:bodyPr>
          <a:lstStyle/>
          <a:p>
            <a:pPr>
              <a:buClr>
                <a:srgbClr val="92D050"/>
              </a:buClr>
              <a:buFont typeface="Wingdings" panose="05000000000000000000" pitchFamily="2" charset="2"/>
              <a:buChar char="ü"/>
            </a:pPr>
            <a:r>
              <a:rPr lang="el-GR" dirty="0" smtClean="0"/>
              <a:t>Είναι σημαντικό να συνειδητοποιήσει το παιδί πως ό,τι «ανεβαίνει» στο διαδίκτυο φεύγει από τον έλεγχό του και μένει εκεί για πάντα</a:t>
            </a:r>
          </a:p>
          <a:p>
            <a:pPr>
              <a:buClr>
                <a:srgbClr val="92D050"/>
              </a:buClr>
              <a:buFont typeface="Wingdings" panose="05000000000000000000" pitchFamily="2" charset="2"/>
              <a:buChar char="ü"/>
            </a:pPr>
            <a:r>
              <a:rPr lang="el-GR" dirty="0" smtClean="0"/>
              <a:t>Ξεκινήστε μια συζήτηση με το παιδί σας για την προσωπική του ευθύνη, τα προσωπικά του όρια και πώς να «απαντάει» στις πιέσεις που ενδεχομένως να υποστεί για διάφορα θέματα από τους φίλους του</a:t>
            </a:r>
          </a:p>
          <a:p>
            <a:pPr>
              <a:buClr>
                <a:srgbClr val="92D050"/>
              </a:buClr>
              <a:buFont typeface="Wingdings" panose="05000000000000000000" pitchFamily="2" charset="2"/>
              <a:buChar char="ü"/>
            </a:pPr>
            <a:r>
              <a:rPr lang="el-GR" dirty="0" smtClean="0"/>
              <a:t>Ενθαρρύνετέ το να ακολουθεί τον «κανόνα της γιαγιάς»: Αν κάτι δεν πρέπει να το δει η γιαγιά, τότε μην το δημοσιεύσεις στο διαδίκτυο</a:t>
            </a:r>
          </a:p>
          <a:p>
            <a:pPr>
              <a:buClr>
                <a:srgbClr val="92D050"/>
              </a:buClr>
              <a:buFont typeface="Wingdings" panose="05000000000000000000" pitchFamily="2" charset="2"/>
              <a:buChar char="ü"/>
            </a:pPr>
            <a:r>
              <a:rPr lang="el-GR" dirty="0" smtClean="0"/>
              <a:t>Εξηγήστε του ότι το φαινόμενο του </a:t>
            </a:r>
            <a:r>
              <a:rPr lang="en-US" dirty="0" smtClean="0"/>
              <a:t>sexting </a:t>
            </a:r>
            <a:r>
              <a:rPr lang="el-GR" dirty="0" smtClean="0"/>
              <a:t>μπορεί κατά περίπτωση να το οδηγήσει στον εισαγγελέα</a:t>
            </a:r>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27</a:t>
            </a:fld>
            <a:endParaRPr lang="en-GB" dirty="0"/>
          </a:p>
        </p:txBody>
      </p:sp>
      <p:sp>
        <p:nvSpPr>
          <p:cNvPr id="5" name="Rounded Rectangle 4"/>
          <p:cNvSpPr/>
          <p:nvPr/>
        </p:nvSpPr>
        <p:spPr>
          <a:xfrm>
            <a:off x="3512820" y="4556761"/>
            <a:ext cx="5166360" cy="135636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l-GR"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Διαβεβαιώστε </a:t>
            </a:r>
            <a:r>
              <a:rPr lang="el-GR"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το παιδί σας, </a:t>
            </a:r>
            <a:r>
              <a:rPr lang="el-GR"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ότι ακόμα και αν του συμβεί κάτι </a:t>
            </a:r>
            <a:r>
              <a:rPr lang="el-GR"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τέτοιο, </a:t>
            </a:r>
            <a:r>
              <a:rPr lang="el-GR"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εσείς θα είστε δίπλα </a:t>
            </a:r>
            <a:r>
              <a:rPr lang="el-GR"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του </a:t>
            </a:r>
            <a:r>
              <a:rPr lang="el-GR"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αρκεί να σας το </a:t>
            </a:r>
            <a:r>
              <a:rPr lang="el-GR"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εμπιστευτεί.</a:t>
            </a:r>
            <a:endParaRPr lang="el-GR"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946" y="4152900"/>
            <a:ext cx="3621181" cy="2050732"/>
          </a:xfrm>
          <a:prstGeom prst="rect">
            <a:avLst/>
          </a:prstGeom>
        </p:spPr>
      </p:pic>
    </p:spTree>
    <p:extLst>
      <p:ext uri="{BB962C8B-B14F-4D97-AF65-F5344CB8AC3E}">
        <p14:creationId xmlns:p14="http://schemas.microsoft.com/office/powerpoint/2010/main" xmlns="" val="67782620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2" y="764704"/>
            <a:ext cx="8229600" cy="1143000"/>
          </a:xfrm>
        </p:spPr>
        <p:txBody>
          <a:bodyPr>
            <a:normAutofit fontScale="90000"/>
          </a:bodyPr>
          <a:lstStyle/>
          <a:p>
            <a:r>
              <a:rPr lang="el-GR" dirty="0" smtClean="0">
                <a:solidFill>
                  <a:srgbClr val="92D050"/>
                </a:solidFill>
                <a:latin typeface="Open Sans" panose="020B0606030504020204" pitchFamily="34" charset="0"/>
                <a:ea typeface="Open Sans" panose="020B0606030504020204" pitchFamily="34" charset="0"/>
                <a:cs typeface="Open Sans" panose="020B0606030504020204" pitchFamily="34" charset="0"/>
              </a:rPr>
              <a:t>Ελληνικό Κέντρο Ασφαλούς Διαδικτύου</a:t>
            </a:r>
            <a:endParaRPr lang="el-GR"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572" y="2348880"/>
            <a:ext cx="8229600" cy="3735124"/>
          </a:xfrm>
        </p:spPr>
        <p:txBody>
          <a:bodyPr>
            <a:noAutofit/>
          </a:bodyPr>
          <a:lstStyle/>
          <a:p>
            <a:endParaRPr lang="en-US" sz="2000" dirty="0" smtClean="0"/>
          </a:p>
          <a:p>
            <a:endParaRPr lang="en-US" sz="2000" dirty="0" smtClean="0"/>
          </a:p>
          <a:p>
            <a:endParaRPr lang="el-GR" sz="2400" dirty="0" smtClean="0"/>
          </a:p>
          <a:p>
            <a:r>
              <a:rPr lang="el-GR" sz="2400" dirty="0" smtClean="0"/>
              <a:t>Έναρξη λειτουργίας</a:t>
            </a:r>
            <a:r>
              <a:rPr lang="en-US" sz="2400" dirty="0" smtClean="0"/>
              <a:t>: 1 </a:t>
            </a:r>
            <a:r>
              <a:rPr lang="el-GR" sz="2400" dirty="0" smtClean="0"/>
              <a:t>Ιουλίου </a:t>
            </a:r>
            <a:r>
              <a:rPr lang="en-US" sz="2400" dirty="0" smtClean="0"/>
              <a:t>2016</a:t>
            </a:r>
            <a:endParaRPr lang="el-GR" sz="2400" dirty="0" smtClean="0"/>
          </a:p>
          <a:p>
            <a:endParaRPr lang="el-GR" sz="2400" dirty="0"/>
          </a:p>
          <a:p>
            <a:r>
              <a:rPr lang="el-GR" sz="2400" dirty="0" smtClean="0"/>
              <a:t>Ίδρυμα Τεχνολογίας και Έρευνας, Ινστιτούτο Πληροφορικής</a:t>
            </a:r>
          </a:p>
          <a:p>
            <a:endParaRPr lang="el-GR" sz="2400" dirty="0"/>
          </a:p>
          <a:p>
            <a:r>
              <a:rPr lang="el-GR" sz="2400" dirty="0" smtClean="0"/>
              <a:t>Μέλος των Ευρωπαϊκών οργανισμών </a:t>
            </a:r>
            <a:r>
              <a:rPr lang="en-US" sz="2400" dirty="0" smtClean="0"/>
              <a:t>INSAFE - INHOPE</a:t>
            </a:r>
            <a:endParaRPr lang="el-GR" sz="2400" dirty="0" smtClean="0"/>
          </a:p>
          <a:p>
            <a:endParaRPr lang="el-GR"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t="36000" b="37400"/>
          <a:stretch/>
        </p:blipFill>
        <p:spPr>
          <a:xfrm>
            <a:off x="-8628" y="1700808"/>
            <a:ext cx="9144000" cy="1368152"/>
          </a:xfrm>
          <a:prstGeom prst="rect">
            <a:avLst/>
          </a:prstGeom>
        </p:spPr>
      </p:pic>
      <p:sp>
        <p:nvSpPr>
          <p:cNvPr id="5" name="Slide Number Placeholder 4"/>
          <p:cNvSpPr>
            <a:spLocks noGrp="1"/>
          </p:cNvSpPr>
          <p:nvPr>
            <p:ph type="sldNum" sz="quarter" idx="12"/>
          </p:nvPr>
        </p:nvSpPr>
        <p:spPr>
          <a:xfrm>
            <a:off x="6300192" y="6088211"/>
            <a:ext cx="2133600" cy="365125"/>
          </a:xfrm>
        </p:spPr>
        <p:txBody>
          <a:bodyPr/>
          <a:lstStyle/>
          <a:p>
            <a:fld id="{2C8BF803-FBA2-43E4-B347-395E21851DF3}" type="slidenum">
              <a:rPr lang="el-GR" smtClean="0">
                <a:solidFill>
                  <a:prstClr val="black">
                    <a:tint val="75000"/>
                  </a:prstClr>
                </a:solidFill>
              </a:rPr>
              <a:pPr/>
              <a:t>28</a:t>
            </a:fld>
            <a:endParaRPr lang="el-GR" dirty="0">
              <a:solidFill>
                <a:prstClr val="black">
                  <a:tint val="75000"/>
                </a:prstClr>
              </a:solidFill>
            </a:endParaRPr>
          </a:p>
        </p:txBody>
      </p:sp>
    </p:spTree>
    <p:extLst>
      <p:ext uri="{BB962C8B-B14F-4D97-AF65-F5344CB8AC3E}">
        <p14:creationId xmlns:p14="http://schemas.microsoft.com/office/powerpoint/2010/main" xmlns="" val="245649742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2" y="764704"/>
            <a:ext cx="8229600" cy="1143000"/>
          </a:xfrm>
        </p:spPr>
        <p:txBody>
          <a:bodyPr>
            <a:normAutofit/>
          </a:bodyPr>
          <a:lstStyle/>
          <a:p>
            <a:r>
              <a:rPr lang="el-GR" dirty="0" smtClean="0">
                <a:solidFill>
                  <a:srgbClr val="92D050"/>
                </a:solidFill>
                <a:latin typeface="Open Sans" panose="020B0606030504020204" pitchFamily="34" charset="0"/>
                <a:ea typeface="Open Sans" panose="020B0606030504020204" pitchFamily="34" charset="0"/>
                <a:cs typeface="Open Sans" panose="020B0606030504020204" pitchFamily="34" charset="0"/>
              </a:rPr>
              <a:t>Ενημέρωση - Επαγρύπνηση</a:t>
            </a:r>
            <a:endParaRPr lang="el-GR"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572" y="2348880"/>
            <a:ext cx="8229600" cy="3735124"/>
          </a:xfrm>
        </p:spPr>
        <p:txBody>
          <a:bodyPr>
            <a:noAutofit/>
          </a:bodyPr>
          <a:lstStyle/>
          <a:p>
            <a:r>
              <a:rPr lang="el-GR" sz="2400" dirty="0" smtClean="0"/>
              <a:t>Σε συνεργασία με τον Ευρωπαϊκό οργανισμό </a:t>
            </a:r>
            <a:r>
              <a:rPr lang="en-US" sz="2400" dirty="0" smtClean="0"/>
              <a:t>INSAFE </a:t>
            </a:r>
            <a:r>
              <a:rPr lang="el-GR" sz="2400" dirty="0" smtClean="0"/>
              <a:t>μεταφέρει τις νέες τάσεις σε ότι αφορά στο ποιοτικό και ασφαλές διαδίκτυο</a:t>
            </a:r>
          </a:p>
          <a:p>
            <a:pPr marL="342900" lvl="1" indent="-342900">
              <a:buFont typeface="Arial" panose="020B0604020202020204" pitchFamily="34" charset="0"/>
              <a:buChar char="•"/>
            </a:pPr>
            <a:endParaRPr lang="el-GR" sz="2400" dirty="0" smtClean="0"/>
          </a:p>
          <a:p>
            <a:pPr marL="342900" lvl="1" indent="-342900">
              <a:buFont typeface="Arial" panose="020B0604020202020204" pitchFamily="34" charset="0"/>
              <a:buChar char="•"/>
            </a:pPr>
            <a:r>
              <a:rPr lang="el-GR" sz="2400" dirty="0" smtClean="0"/>
              <a:t>Πρόσβαση </a:t>
            </a:r>
            <a:r>
              <a:rPr lang="el-GR" sz="2400" dirty="0"/>
              <a:t>σε </a:t>
            </a:r>
            <a:r>
              <a:rPr lang="en-US" sz="2400" dirty="0"/>
              <a:t>resources</a:t>
            </a:r>
            <a:r>
              <a:rPr lang="el-GR" sz="2400" dirty="0"/>
              <a:t> και πολιτικές του Ευρωπαϊκού Δικτύου</a:t>
            </a:r>
            <a:endParaRPr lang="en-US" sz="2400" dirty="0"/>
          </a:p>
          <a:p>
            <a:pPr marL="342900" lvl="1" indent="-342900">
              <a:buFont typeface="Arial" panose="020B0604020202020204" pitchFamily="34" charset="0"/>
              <a:buChar char="•"/>
            </a:pPr>
            <a:endParaRPr lang="el-GR" sz="2400" dirty="0" smtClean="0"/>
          </a:p>
          <a:p>
            <a:pPr marL="342900" lvl="1" indent="-342900">
              <a:buFont typeface="Arial" panose="020B0604020202020204" pitchFamily="34" charset="0"/>
              <a:buChar char="•"/>
            </a:pPr>
            <a:r>
              <a:rPr lang="el-GR" sz="2400" dirty="0" smtClean="0"/>
              <a:t>Δημιουργία </a:t>
            </a:r>
            <a:r>
              <a:rPr lang="en-US" sz="2400" dirty="0" smtClean="0"/>
              <a:t>MOOCs </a:t>
            </a:r>
            <a:r>
              <a:rPr lang="el-GR" sz="2400" dirty="0" smtClean="0"/>
              <a:t>για την εκπαίδευση των εκπαιδευτικών</a:t>
            </a:r>
            <a:endParaRPr lang="el-GR" sz="2400" dirty="0"/>
          </a:p>
          <a:p>
            <a:endParaRPr lang="el-GR" sz="2400" dirty="0" smtClean="0"/>
          </a:p>
          <a:p>
            <a:endParaRPr lang="en-US" sz="2400" dirty="0"/>
          </a:p>
        </p:txBody>
      </p:sp>
      <p:sp>
        <p:nvSpPr>
          <p:cNvPr id="4" name="Slide Number Placeholder 3"/>
          <p:cNvSpPr>
            <a:spLocks noGrp="1"/>
          </p:cNvSpPr>
          <p:nvPr>
            <p:ph type="sldNum" sz="quarter" idx="12"/>
          </p:nvPr>
        </p:nvSpPr>
        <p:spPr/>
        <p:txBody>
          <a:bodyPr/>
          <a:lstStyle/>
          <a:p>
            <a:fld id="{2C8BF803-FBA2-43E4-B347-395E21851DF3}" type="slidenum">
              <a:rPr lang="el-GR" smtClean="0">
                <a:solidFill>
                  <a:prstClr val="black">
                    <a:tint val="75000"/>
                  </a:prstClr>
                </a:solidFill>
              </a:rPr>
              <a:pPr/>
              <a:t>29</a:t>
            </a:fld>
            <a:endParaRPr lang="el-GR">
              <a:solidFill>
                <a:prstClr val="black">
                  <a:tint val="75000"/>
                </a:prstClr>
              </a:solidFill>
            </a:endParaRPr>
          </a:p>
        </p:txBody>
      </p:sp>
    </p:spTree>
    <p:extLst>
      <p:ext uri="{BB962C8B-B14F-4D97-AF65-F5344CB8AC3E}">
        <p14:creationId xmlns:p14="http://schemas.microsoft.com/office/powerpoint/2010/main" xmlns="" val="340367769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381500" y="1085850"/>
            <a:ext cx="3390900" cy="105219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1381" y="1051560"/>
            <a:ext cx="4351019" cy="1120775"/>
          </a:xfrm>
        </p:spPr>
        <p:txBody>
          <a:bodyPr>
            <a:normAutofit fontScale="90000"/>
          </a:bodyPr>
          <a:lstStyle/>
          <a:p>
            <a:r>
              <a:rPr lang="en-US" dirty="0" smtClean="0"/>
              <a:t>                </a:t>
            </a:r>
            <a:r>
              <a:rPr lang="el-GR"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Πως ξεκινάω …</a:t>
            </a:r>
            <a:endParaRPr lang="en-US"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Content Placeholder 2"/>
          <p:cNvSpPr>
            <a:spLocks noGrp="1"/>
          </p:cNvSpPr>
          <p:nvPr>
            <p:ph idx="1"/>
          </p:nvPr>
        </p:nvSpPr>
        <p:spPr>
          <a:xfrm>
            <a:off x="556260" y="2537460"/>
            <a:ext cx="8202930" cy="3561716"/>
          </a:xfrm>
        </p:spPr>
        <p:txBody>
          <a:bodyPr>
            <a:normAutofit fontScale="85000" lnSpcReduction="20000"/>
          </a:bodyPr>
          <a:lstStyle/>
          <a:p>
            <a:pPr>
              <a:buClr>
                <a:srgbClr val="92D050"/>
              </a:buClr>
              <a:buFont typeface="Wingdings" panose="05000000000000000000" pitchFamily="2" charset="2"/>
              <a:buChar char="ü"/>
            </a:pPr>
            <a:r>
              <a:rPr lang="el-GR" dirty="0" smtClean="0"/>
              <a:t>Ενδιαφερθείτε  για τις διαδικτυακές εμπειρίες του παιδιού σας. Συζητήστε μαζί του τι του αρέσει να κάνει </a:t>
            </a:r>
            <a:r>
              <a:rPr lang="el-GR" dirty="0"/>
              <a:t>στο </a:t>
            </a:r>
            <a:r>
              <a:rPr lang="el-GR" dirty="0" smtClean="0"/>
              <a:t>διαδίκτυο και αφιερώστε </a:t>
            </a:r>
            <a:r>
              <a:rPr lang="el-GR" dirty="0"/>
              <a:t>χρόνο για να εξερευνήσετε τα παιχνίδια και τις υπηρεσίες που τα παιδιά σας </a:t>
            </a:r>
            <a:r>
              <a:rPr lang="el-GR" dirty="0" smtClean="0"/>
              <a:t>χρησιμοποιούν</a:t>
            </a:r>
          </a:p>
          <a:p>
            <a:pPr>
              <a:buClr>
                <a:srgbClr val="92D050"/>
              </a:buClr>
              <a:buFont typeface="Wingdings" panose="05000000000000000000" pitchFamily="2" charset="2"/>
              <a:buChar char="ü"/>
            </a:pPr>
            <a:r>
              <a:rPr lang="el-GR" dirty="0"/>
              <a:t>Ενημερωθείτε  για τους κινδύνους που υπάρχουν στο διαδίκτυο και ενημερώστε το παιδί από την ΑΡΧΗ που θα ξεκινήσει τις διαδικτυακές του </a:t>
            </a:r>
            <a:r>
              <a:rPr lang="el-GR" dirty="0" smtClean="0"/>
              <a:t>δραστηριότητες</a:t>
            </a:r>
          </a:p>
          <a:p>
            <a:pPr>
              <a:buClr>
                <a:srgbClr val="92D050"/>
              </a:buClr>
              <a:buFont typeface="Wingdings" panose="05000000000000000000" pitchFamily="2" charset="2"/>
              <a:buChar char="ü"/>
            </a:pPr>
            <a:r>
              <a:rPr lang="el-GR" dirty="0" smtClean="0"/>
              <a:t>Θέστε όρια  και κανόνες χρήσης του διαδικτύου ΠΑΝΤΑ σε συνεννόηση με το παιδί σας</a:t>
            </a:r>
          </a:p>
          <a:p>
            <a:pPr>
              <a:buClr>
                <a:srgbClr val="92D050"/>
              </a:buClr>
              <a:buFont typeface="Wingdings" panose="05000000000000000000" pitchFamily="2" charset="2"/>
              <a:buChar char="ü"/>
            </a:pPr>
            <a:r>
              <a:rPr lang="el-GR" dirty="0" smtClean="0"/>
              <a:t>Αναπροσαρμόστε τους κανόνες σε τακτά χρονικά διαστήματα ανάλογα με την ηλικία του παιδιού</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21325538">
            <a:off x="882408" y="585377"/>
            <a:ext cx="2468870" cy="1856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065649818"/>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Roomates\docs\Presentati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48572" y="764704"/>
            <a:ext cx="8229600" cy="1143000"/>
          </a:xfrm>
        </p:spPr>
        <p:txBody>
          <a:bodyPr>
            <a:normAutofit/>
          </a:bodyPr>
          <a:lstStyle/>
          <a:p>
            <a:r>
              <a:rPr lang="el-GR" dirty="0" smtClean="0">
                <a:solidFill>
                  <a:srgbClr val="92D050"/>
                </a:solidFill>
                <a:latin typeface="Open Sans" panose="020B0606030504020204" pitchFamily="34" charset="0"/>
                <a:ea typeface="Open Sans" panose="020B0606030504020204" pitchFamily="34" charset="0"/>
                <a:cs typeface="Open Sans" panose="020B0606030504020204" pitchFamily="34" charset="0"/>
              </a:rPr>
              <a:t>Το </a:t>
            </a:r>
            <a:r>
              <a:rPr lang="en-US" dirty="0" smtClean="0">
                <a:solidFill>
                  <a:srgbClr val="92D050"/>
                </a:solidFill>
                <a:latin typeface="Open Sans" panose="020B0606030504020204" pitchFamily="34" charset="0"/>
                <a:ea typeface="Open Sans" panose="020B0606030504020204" pitchFamily="34" charset="0"/>
                <a:cs typeface="Open Sans" panose="020B0606030504020204" pitchFamily="34" charset="0"/>
              </a:rPr>
              <a:t>site </a:t>
            </a:r>
            <a:r>
              <a:rPr lang="el-GR" dirty="0" smtClean="0">
                <a:solidFill>
                  <a:srgbClr val="92D050"/>
                </a:solidFill>
                <a:latin typeface="Open Sans" panose="020B0606030504020204" pitchFamily="34" charset="0"/>
                <a:ea typeface="Open Sans" panose="020B0606030504020204" pitchFamily="34" charset="0"/>
                <a:cs typeface="Open Sans" panose="020B0606030504020204" pitchFamily="34" charset="0"/>
              </a:rPr>
              <a:t>μας</a:t>
            </a:r>
            <a:endParaRPr lang="el-GR"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8172400" y="6084004"/>
            <a:ext cx="180020" cy="338554"/>
          </a:xfrm>
          <a:prstGeom prst="rect">
            <a:avLst/>
          </a:prstGeom>
          <a:noFill/>
        </p:spPr>
        <p:txBody>
          <a:bodyPr wrap="square" rtlCol="0">
            <a:spAutoFit/>
          </a:bodyPr>
          <a:lstStyle/>
          <a:p>
            <a:pPr algn="ctr"/>
            <a:r>
              <a:rPr lang="en-US" sz="1600" b="1"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1</a:t>
            </a:r>
            <a:endParaRPr lang="el-GR" sz="16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rotWithShape="1">
          <a:blip r:embed="rId3"/>
          <a:srcRect l="16131" t="8324" r="18805" b="427"/>
          <a:stretch/>
        </p:blipFill>
        <p:spPr>
          <a:xfrm>
            <a:off x="0" y="0"/>
            <a:ext cx="9144000" cy="6873438"/>
          </a:xfrm>
          <a:prstGeom prst="rect">
            <a:avLst/>
          </a:prstGeom>
        </p:spPr>
      </p:pic>
    </p:spTree>
    <p:extLst>
      <p:ext uri="{BB962C8B-B14F-4D97-AF65-F5344CB8AC3E}">
        <p14:creationId xmlns:p14="http://schemas.microsoft.com/office/powerpoint/2010/main" xmlns="" val="2508754462"/>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2" y="764704"/>
            <a:ext cx="8229600" cy="1143000"/>
          </a:xfrm>
        </p:spPr>
        <p:txBody>
          <a:bodyPr>
            <a:normAutofit/>
          </a:bodyPr>
          <a:lstStyle/>
          <a:p>
            <a:r>
              <a:rPr lang="el-GR" dirty="0" smtClean="0">
                <a:solidFill>
                  <a:srgbClr val="92D050"/>
                </a:solidFill>
                <a:latin typeface="Open Sans" panose="020B0606030504020204" pitchFamily="34" charset="0"/>
                <a:ea typeface="Open Sans" panose="020B0606030504020204" pitchFamily="34" charset="0"/>
                <a:cs typeface="Open Sans" panose="020B0606030504020204" pitchFamily="34" charset="0"/>
              </a:rPr>
              <a:t>Υλικό για σχολεία</a:t>
            </a:r>
            <a:endParaRPr lang="el-GR"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572" y="2011680"/>
            <a:ext cx="8229600" cy="4072324"/>
          </a:xfrm>
        </p:spPr>
        <p:txBody>
          <a:bodyPr>
            <a:noAutofit/>
          </a:bodyPr>
          <a:lstStyle/>
          <a:p>
            <a:r>
              <a:rPr lang="en-US" sz="2400" dirty="0" smtClean="0"/>
              <a:t>Animated video </a:t>
            </a:r>
            <a:r>
              <a:rPr lang="el-GR" sz="2400" dirty="0" smtClean="0"/>
              <a:t>για μικρά παιδιά</a:t>
            </a:r>
          </a:p>
          <a:p>
            <a:r>
              <a:rPr lang="en-US" sz="2400" dirty="0" smtClean="0"/>
              <a:t>Webinars</a:t>
            </a:r>
          </a:p>
          <a:p>
            <a:r>
              <a:rPr lang="el-GR" sz="2400" dirty="0" smtClean="0"/>
              <a:t>Κουίζ – σχέδια μαθημάτων – ενημερωτικό υλικό</a:t>
            </a:r>
          </a:p>
          <a:p>
            <a:pPr marL="0" indent="0">
              <a:buNone/>
            </a:pPr>
            <a:r>
              <a:rPr lang="el-GR" sz="2400" dirty="0" smtClean="0"/>
              <a:t> </a:t>
            </a:r>
          </a:p>
          <a:p>
            <a:endParaRPr lang="el-GR" sz="2400" dirty="0" smtClean="0"/>
          </a:p>
          <a:p>
            <a:endParaRPr lang="en-US" sz="2400" dirty="0"/>
          </a:p>
        </p:txBody>
      </p:sp>
      <p:pic>
        <p:nvPicPr>
          <p:cNvPr id="4" name="Picture 3"/>
          <p:cNvPicPr>
            <a:picLocks noChangeAspect="1"/>
          </p:cNvPicPr>
          <p:nvPr/>
        </p:nvPicPr>
        <p:blipFill rotWithShape="1">
          <a:blip r:embed="rId2"/>
          <a:srcRect l="9056" t="44800" r="50388" b="29434"/>
          <a:stretch/>
        </p:blipFill>
        <p:spPr>
          <a:xfrm>
            <a:off x="710180" y="3710668"/>
            <a:ext cx="7101416" cy="2537788"/>
          </a:xfrm>
          <a:prstGeom prst="rect">
            <a:avLst/>
          </a:prstGeom>
        </p:spPr>
      </p:pic>
      <p:sp>
        <p:nvSpPr>
          <p:cNvPr id="5" name="Slide Number Placeholder 4"/>
          <p:cNvSpPr>
            <a:spLocks noGrp="1"/>
          </p:cNvSpPr>
          <p:nvPr>
            <p:ph type="sldNum" sz="quarter" idx="12"/>
          </p:nvPr>
        </p:nvSpPr>
        <p:spPr/>
        <p:txBody>
          <a:bodyPr/>
          <a:lstStyle/>
          <a:p>
            <a:fld id="{2C8BF803-FBA2-43E4-B347-395E21851DF3}" type="slidenum">
              <a:rPr lang="el-GR" smtClean="0">
                <a:solidFill>
                  <a:prstClr val="black">
                    <a:tint val="75000"/>
                  </a:prstClr>
                </a:solidFill>
              </a:rPr>
              <a:pPr/>
              <a:t>31</a:t>
            </a:fld>
            <a:endParaRPr lang="el-GR">
              <a:solidFill>
                <a:prstClr val="black">
                  <a:tint val="75000"/>
                </a:prstClr>
              </a:solidFill>
            </a:endParaRPr>
          </a:p>
        </p:txBody>
      </p:sp>
    </p:spTree>
    <p:extLst>
      <p:ext uri="{BB962C8B-B14F-4D97-AF65-F5344CB8AC3E}">
        <p14:creationId xmlns:p14="http://schemas.microsoft.com/office/powerpoint/2010/main" xmlns="" val="239041947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2" y="764704"/>
            <a:ext cx="8229600" cy="1143000"/>
          </a:xfrm>
        </p:spPr>
        <p:txBody>
          <a:bodyPr>
            <a:normAutofit fontScale="90000"/>
          </a:bodyPr>
          <a:lstStyle/>
          <a:p>
            <a:r>
              <a:rPr lang="en-US" dirty="0" err="1">
                <a:solidFill>
                  <a:srgbClr val="92D050"/>
                </a:solidFill>
                <a:latin typeface="Open Sans" panose="020B0606030504020204" pitchFamily="34" charset="0"/>
                <a:ea typeface="Open Sans" panose="020B0606030504020204" pitchFamily="34" charset="0"/>
                <a:cs typeface="Open Sans" panose="020B0606030504020204" pitchFamily="34" charset="0"/>
              </a:rPr>
              <a:t>SafeLine</a:t>
            </a:r>
            <a:r>
              <a:rPr lang="el-GR" dirty="0">
                <a:solidFill>
                  <a:srgbClr val="92D050"/>
                </a:solidFill>
                <a:latin typeface="Open Sans" panose="020B0606030504020204" pitchFamily="34" charset="0"/>
                <a:ea typeface="Open Sans" panose="020B0606030504020204" pitchFamily="34" charset="0"/>
                <a:cs typeface="Open Sans" panose="020B0606030504020204" pitchFamily="34" charset="0"/>
              </a:rPr>
              <a:t> </a:t>
            </a:r>
            <a:r>
              <a:rPr lang="el-GR" dirty="0" smtClean="0">
                <a:solidFill>
                  <a:srgbClr val="92D050"/>
                </a:solidFill>
                <a:latin typeface="Open Sans" panose="020B0606030504020204" pitchFamily="34" charset="0"/>
                <a:ea typeface="Open Sans" panose="020B0606030504020204" pitchFamily="34" charset="0"/>
                <a:cs typeface="Open Sans" panose="020B0606030504020204" pitchFamily="34" charset="0"/>
              </a:rPr>
              <a:t>- Παράνομο </a:t>
            </a:r>
            <a:r>
              <a:rPr lang="el-GR" dirty="0">
                <a:solidFill>
                  <a:srgbClr val="92D050"/>
                </a:solidFill>
                <a:latin typeface="Open Sans" panose="020B0606030504020204" pitchFamily="34" charset="0"/>
                <a:ea typeface="Open Sans" panose="020B0606030504020204" pitchFamily="34" charset="0"/>
                <a:cs typeface="Open Sans" panose="020B0606030504020204" pitchFamily="34" charset="0"/>
              </a:rPr>
              <a:t>περιεχόμενο</a:t>
            </a:r>
          </a:p>
        </p:txBody>
      </p:sp>
      <p:sp>
        <p:nvSpPr>
          <p:cNvPr id="3" name="Content Placeholder 2"/>
          <p:cNvSpPr>
            <a:spLocks noGrp="1"/>
          </p:cNvSpPr>
          <p:nvPr>
            <p:ph idx="1"/>
          </p:nvPr>
        </p:nvSpPr>
        <p:spPr>
          <a:xfrm>
            <a:off x="448572" y="1907704"/>
            <a:ext cx="5601708" cy="4176300"/>
          </a:xfrm>
        </p:spPr>
        <p:txBody>
          <a:bodyPr>
            <a:noAutofit/>
          </a:bodyPr>
          <a:lstStyle/>
          <a:p>
            <a:r>
              <a:rPr lang="el-GR" sz="2400" dirty="0"/>
              <a:t>Παιδική </a:t>
            </a:r>
            <a:r>
              <a:rPr lang="el-GR" sz="2400" dirty="0" smtClean="0"/>
              <a:t>κακοποίηση-παρενόχληση-εκφοβισμός</a:t>
            </a:r>
            <a:endParaRPr lang="el-GR" sz="2400" dirty="0"/>
          </a:p>
          <a:p>
            <a:r>
              <a:rPr lang="el-GR" sz="2400" dirty="0"/>
              <a:t>Προτροπή σε αυτοκτονία</a:t>
            </a:r>
          </a:p>
          <a:p>
            <a:r>
              <a:rPr lang="el-GR" sz="2400" dirty="0"/>
              <a:t>Ρατσισμός, ξενοφοβία, τρομοκρατία</a:t>
            </a:r>
          </a:p>
          <a:p>
            <a:r>
              <a:rPr lang="el-GR" sz="2400" dirty="0"/>
              <a:t>Οικονομικό έγκλημα, απάτες</a:t>
            </a:r>
          </a:p>
          <a:p>
            <a:r>
              <a:rPr lang="el-GR" sz="2400" dirty="0"/>
              <a:t>Παραβίαση:</a:t>
            </a:r>
          </a:p>
          <a:p>
            <a:pPr lvl="1"/>
            <a:r>
              <a:rPr lang="el-GR" sz="2000" dirty="0" smtClean="0"/>
              <a:t>Προσωπικών </a:t>
            </a:r>
            <a:r>
              <a:rPr lang="el-GR" sz="2000" dirty="0"/>
              <a:t>Δεδομένων</a:t>
            </a:r>
          </a:p>
          <a:p>
            <a:pPr lvl="1"/>
            <a:r>
              <a:rPr lang="el-GR" sz="2000" dirty="0" smtClean="0"/>
              <a:t>Πνευματικής </a:t>
            </a:r>
            <a:r>
              <a:rPr lang="el-GR" sz="2000" dirty="0"/>
              <a:t>Ιδιοκτησίας</a:t>
            </a:r>
          </a:p>
          <a:p>
            <a:pPr lvl="1"/>
            <a:r>
              <a:rPr lang="el-GR" sz="2000" dirty="0" smtClean="0"/>
              <a:t>Απορρήτου </a:t>
            </a:r>
            <a:r>
              <a:rPr lang="el-GR" sz="2000" dirty="0"/>
              <a:t>των Επικοινωνιών</a:t>
            </a:r>
          </a:p>
          <a:p>
            <a:r>
              <a:rPr lang="el-GR" sz="2400" dirty="0" smtClean="0"/>
              <a:t>Εξύβριση</a:t>
            </a:r>
            <a:r>
              <a:rPr lang="el-GR" sz="2400" dirty="0"/>
              <a:t>, Συκοφαντική </a:t>
            </a:r>
            <a:r>
              <a:rPr lang="el-GR" sz="2400" dirty="0" smtClean="0"/>
              <a:t>Δυσφήμιση</a:t>
            </a:r>
            <a:endParaRPr lang="el-GR" sz="2400" dirty="0"/>
          </a:p>
        </p:txBody>
      </p:sp>
      <p:pic>
        <p:nvPicPr>
          <p:cNvPr id="7" name="Picture 6"/>
          <p:cNvPicPr>
            <a:picLocks noChangeAspect="1"/>
          </p:cNvPicPr>
          <p:nvPr/>
        </p:nvPicPr>
        <p:blipFill>
          <a:blip r:embed="rId2"/>
          <a:stretch>
            <a:fillRect/>
          </a:stretch>
        </p:blipFill>
        <p:spPr>
          <a:xfrm>
            <a:off x="7331889" y="548680"/>
            <a:ext cx="1794855" cy="576064"/>
          </a:xfrm>
          <a:prstGeom prst="rect">
            <a:avLst/>
          </a:prstGeom>
        </p:spPr>
      </p:pic>
      <p:sp>
        <p:nvSpPr>
          <p:cNvPr id="4" name="Slide Number Placeholder 3"/>
          <p:cNvSpPr>
            <a:spLocks noGrp="1"/>
          </p:cNvSpPr>
          <p:nvPr>
            <p:ph type="sldNum" sz="quarter" idx="12"/>
          </p:nvPr>
        </p:nvSpPr>
        <p:spPr>
          <a:xfrm>
            <a:off x="6300192" y="6065894"/>
            <a:ext cx="2133600" cy="365125"/>
          </a:xfrm>
        </p:spPr>
        <p:txBody>
          <a:bodyPr/>
          <a:lstStyle/>
          <a:p>
            <a:fld id="{2C8BF803-FBA2-43E4-B347-395E21851DF3}" type="slidenum">
              <a:rPr lang="el-GR" smtClean="0">
                <a:solidFill>
                  <a:prstClr val="black">
                    <a:tint val="75000"/>
                  </a:prstClr>
                </a:solidFill>
              </a:rPr>
              <a:pPr/>
              <a:t>32</a:t>
            </a:fld>
            <a:endParaRPr lang="el-GR" dirty="0">
              <a:solidFill>
                <a:prstClr val="black">
                  <a:tint val="75000"/>
                </a:prst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37835" y="2461260"/>
            <a:ext cx="3448050" cy="2414587"/>
          </a:xfrm>
          <a:prstGeom prst="rect">
            <a:avLst/>
          </a:prstGeom>
          <a:ln>
            <a:noFill/>
          </a:ln>
          <a:effectLst>
            <a:softEdge rad="112500"/>
          </a:effectLst>
        </p:spPr>
      </p:pic>
    </p:spTree>
    <p:extLst>
      <p:ext uri="{BB962C8B-B14F-4D97-AF65-F5344CB8AC3E}">
        <p14:creationId xmlns:p14="http://schemas.microsoft.com/office/powerpoint/2010/main" xmlns="" val="276681215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2" y="764704"/>
            <a:ext cx="8229600" cy="1143000"/>
          </a:xfrm>
        </p:spPr>
        <p:txBody>
          <a:bodyPr>
            <a:normAutofit/>
          </a:bodyPr>
          <a:lstStyle/>
          <a:p>
            <a:r>
              <a:rPr lang="en-US" dirty="0" err="1">
                <a:solidFill>
                  <a:srgbClr val="92D050"/>
                </a:solidFill>
                <a:latin typeface="Open Sans" panose="020B0606030504020204" pitchFamily="34" charset="0"/>
                <a:ea typeface="Open Sans" panose="020B0606030504020204" pitchFamily="34" charset="0"/>
                <a:cs typeface="Open Sans" panose="020B0606030504020204" pitchFamily="34" charset="0"/>
              </a:rPr>
              <a:t>SafeLine</a:t>
            </a:r>
            <a:r>
              <a:rPr lang="el-GR" dirty="0">
                <a:solidFill>
                  <a:srgbClr val="92D050"/>
                </a:solidFill>
                <a:latin typeface="Open Sans" panose="020B0606030504020204" pitchFamily="34" charset="0"/>
                <a:ea typeface="Open Sans" panose="020B0606030504020204" pitchFamily="34" charset="0"/>
                <a:cs typeface="Open Sans" panose="020B0606030504020204" pitchFamily="34" charset="0"/>
              </a:rPr>
              <a:t> </a:t>
            </a:r>
            <a:r>
              <a:rPr lang="el-GR" dirty="0" smtClean="0">
                <a:solidFill>
                  <a:srgbClr val="92D050"/>
                </a:solidFill>
                <a:latin typeface="Open Sans" panose="020B0606030504020204" pitchFamily="34" charset="0"/>
                <a:ea typeface="Open Sans" panose="020B0606030504020204" pitchFamily="34" charset="0"/>
                <a:cs typeface="Open Sans" panose="020B0606030504020204" pitchFamily="34" charset="0"/>
              </a:rPr>
              <a:t>– Τρόποι καταγγελίας</a:t>
            </a:r>
            <a:endParaRPr lang="el-GR" dirty="0">
              <a:solidFill>
                <a:srgbClr val="92D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1"/>
          </p:nvPr>
        </p:nvSpPr>
        <p:spPr>
          <a:xfrm>
            <a:off x="448572" y="1699260"/>
            <a:ext cx="8229600" cy="4384744"/>
          </a:xfrm>
        </p:spPr>
        <p:txBody>
          <a:bodyPr>
            <a:noAutofit/>
          </a:bodyPr>
          <a:lstStyle/>
          <a:p>
            <a:r>
              <a:rPr lang="el-GR" sz="2400" dirty="0"/>
              <a:t>Συμπληρώνοντας την ηλεκτρονική φόρμα της </a:t>
            </a:r>
            <a:r>
              <a:rPr lang="el-GR" sz="2400" dirty="0" err="1"/>
              <a:t>SafeLine</a:t>
            </a:r>
            <a:r>
              <a:rPr lang="el-GR" sz="2400" dirty="0"/>
              <a:t> </a:t>
            </a:r>
            <a:r>
              <a:rPr lang="el-GR" sz="2400" dirty="0" smtClean="0">
                <a:hlinkClick r:id="rId2"/>
              </a:rPr>
              <a:t>www.safeline.gr/report</a:t>
            </a:r>
            <a:r>
              <a:rPr lang="el-GR" sz="2400" dirty="0" smtClean="0"/>
              <a:t>  </a:t>
            </a:r>
            <a:endParaRPr lang="el-GR" sz="2400" dirty="0"/>
          </a:p>
          <a:p>
            <a:endParaRPr lang="el-GR" sz="2400" dirty="0" smtClean="0"/>
          </a:p>
          <a:p>
            <a:endParaRPr lang="en-US" sz="2400" dirty="0" smtClean="0"/>
          </a:p>
          <a:p>
            <a:endParaRPr lang="en-US" sz="2400" dirty="0"/>
          </a:p>
          <a:p>
            <a:endParaRPr lang="en-US" sz="2400" dirty="0" smtClean="0"/>
          </a:p>
          <a:p>
            <a:endParaRPr lang="en-US" sz="2400" dirty="0"/>
          </a:p>
          <a:p>
            <a:endParaRPr lang="en-US" sz="2400" dirty="0" smtClean="0"/>
          </a:p>
          <a:p>
            <a:r>
              <a:rPr lang="el-GR" sz="2400" dirty="0" smtClean="0"/>
              <a:t>Στέλνοντας </a:t>
            </a:r>
            <a:r>
              <a:rPr lang="el-GR" sz="2400" dirty="0"/>
              <a:t>e-</a:t>
            </a:r>
            <a:r>
              <a:rPr lang="el-GR" sz="2400" dirty="0" err="1"/>
              <a:t>mail</a:t>
            </a:r>
            <a:r>
              <a:rPr lang="el-GR" sz="2400" dirty="0"/>
              <a:t> στην ηλεκτρονική διεύθυνση </a:t>
            </a:r>
            <a:r>
              <a:rPr lang="el-GR" sz="2400" dirty="0" smtClean="0">
                <a:hlinkClick r:id="rId3"/>
              </a:rPr>
              <a:t>report@safeline.gr</a:t>
            </a:r>
            <a:r>
              <a:rPr lang="el-GR" sz="2400" dirty="0" smtClean="0"/>
              <a:t> </a:t>
            </a:r>
            <a:endParaRPr lang="en-US" sz="2400" dirty="0" smtClean="0"/>
          </a:p>
          <a:p>
            <a:endParaRPr lang="el-GR" sz="2400" dirty="0"/>
          </a:p>
        </p:txBody>
      </p:sp>
      <p:pic>
        <p:nvPicPr>
          <p:cNvPr id="7" name="Picture 6"/>
          <p:cNvPicPr>
            <a:picLocks noChangeAspect="1"/>
          </p:cNvPicPr>
          <p:nvPr/>
        </p:nvPicPr>
        <p:blipFill>
          <a:blip r:embed="rId4"/>
          <a:stretch>
            <a:fillRect/>
          </a:stretch>
        </p:blipFill>
        <p:spPr>
          <a:xfrm>
            <a:off x="7331889" y="548680"/>
            <a:ext cx="1794855" cy="576064"/>
          </a:xfrm>
          <a:prstGeom prst="rect">
            <a:avLst/>
          </a:prstGeom>
        </p:spPr>
      </p:pic>
      <p:sp>
        <p:nvSpPr>
          <p:cNvPr id="4" name="Slide Number Placeholder 3"/>
          <p:cNvSpPr>
            <a:spLocks noGrp="1"/>
          </p:cNvSpPr>
          <p:nvPr>
            <p:ph type="sldNum" sz="quarter" idx="12"/>
          </p:nvPr>
        </p:nvSpPr>
        <p:spPr>
          <a:xfrm>
            <a:off x="6300192" y="6065894"/>
            <a:ext cx="2133600" cy="365125"/>
          </a:xfrm>
        </p:spPr>
        <p:txBody>
          <a:bodyPr/>
          <a:lstStyle/>
          <a:p>
            <a:fld id="{2C8BF803-FBA2-43E4-B347-395E21851DF3}" type="slidenum">
              <a:rPr lang="el-GR" smtClean="0">
                <a:solidFill>
                  <a:prstClr val="black">
                    <a:tint val="75000"/>
                  </a:prstClr>
                </a:solidFill>
              </a:rPr>
              <a:pPr/>
              <a:t>33</a:t>
            </a:fld>
            <a:endParaRPr lang="el-GR" dirty="0">
              <a:solidFill>
                <a:prstClr val="black">
                  <a:tint val="75000"/>
                </a:prstClr>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51492" y="2548499"/>
            <a:ext cx="7034268" cy="2559600"/>
          </a:xfrm>
          <a:prstGeom prst="rect">
            <a:avLst/>
          </a:prstGeom>
        </p:spPr>
      </p:pic>
    </p:spTree>
    <p:extLst>
      <p:ext uri="{BB962C8B-B14F-4D97-AF65-F5344CB8AC3E}">
        <p14:creationId xmlns:p14="http://schemas.microsoft.com/office/powerpoint/2010/main" xmlns="" val="159676252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6240" y="3184485"/>
            <a:ext cx="4267200" cy="2914691"/>
          </a:xfrm>
        </p:spPr>
        <p:txBody>
          <a:bodyPr>
            <a:noAutofit/>
          </a:bodyPr>
          <a:lstStyle/>
          <a:p>
            <a:r>
              <a:rPr lang="el-GR" sz="2800" dirty="0" smtClean="0"/>
              <a:t>Μπορείτε επίσης να καλέσετε στη γραμμή βοήθειας του Ελληνικού Κέντρου Ασφαλούς Διαδικτύου για να λάβετε συμβουλές και υποστήριξη από εξειδικευμένο προσωπικό</a:t>
            </a:r>
            <a:endParaRPr lang="el-GR" sz="2800" dirty="0"/>
          </a:p>
        </p:txBody>
      </p:sp>
      <p:pic>
        <p:nvPicPr>
          <p:cNvPr id="5" name="Content Placeholder 4"/>
          <p:cNvPicPr>
            <a:picLocks noGrp="1" noChangeAspect="1"/>
          </p:cNvPicPr>
          <p:nvPr>
            <p:ph idx="1"/>
          </p:nvPr>
        </p:nvPicPr>
        <p:blipFill>
          <a:blip r:embed="rId2"/>
          <a:stretch>
            <a:fillRect/>
          </a:stretch>
        </p:blipFill>
        <p:spPr>
          <a:xfrm>
            <a:off x="5228690" y="3543902"/>
            <a:ext cx="3548180" cy="2334970"/>
          </a:xfrm>
          <a:prstGeom prst="rect">
            <a:avLst/>
          </a:prstGeom>
        </p:spPr>
      </p:pic>
      <p:sp>
        <p:nvSpPr>
          <p:cNvPr id="4" name="Θέση αριθμού διαφάνειας 3"/>
          <p:cNvSpPr>
            <a:spLocks noGrp="1"/>
          </p:cNvSpPr>
          <p:nvPr>
            <p:ph type="sldNum" sz="quarter" idx="12"/>
          </p:nvPr>
        </p:nvSpPr>
        <p:spPr/>
        <p:txBody>
          <a:bodyPr/>
          <a:lstStyle/>
          <a:p>
            <a:fld id="{615CEDE7-6E4D-4068-BBEE-DAA1B27CDCAF}" type="slidenum">
              <a:rPr lang="en-GB" smtClean="0"/>
              <a:pPr/>
              <a:t>34</a:t>
            </a:fld>
            <a:endParaRPr lang="en-GB" dirty="0"/>
          </a:p>
        </p:txBody>
      </p:sp>
      <p:pic>
        <p:nvPicPr>
          <p:cNvPr id="6" name="Picture 5"/>
          <p:cNvPicPr>
            <a:picLocks noChangeAspect="1"/>
          </p:cNvPicPr>
          <p:nvPr/>
        </p:nvPicPr>
        <p:blipFill>
          <a:blip r:embed="rId3"/>
          <a:stretch>
            <a:fillRect/>
          </a:stretch>
        </p:blipFill>
        <p:spPr>
          <a:xfrm>
            <a:off x="1258261" y="978965"/>
            <a:ext cx="6498899" cy="1682642"/>
          </a:xfrm>
          <a:prstGeom prst="rect">
            <a:avLst/>
          </a:prstGeom>
        </p:spPr>
      </p:pic>
    </p:spTree>
    <p:extLst>
      <p:ext uri="{BB962C8B-B14F-4D97-AF65-F5344CB8AC3E}">
        <p14:creationId xmlns:p14="http://schemas.microsoft.com/office/powerpoint/2010/main" xmlns="" val="181150766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xmlns="" val="180833737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390" y="581025"/>
            <a:ext cx="7886700" cy="1252539"/>
          </a:xfrm>
        </p:spPr>
        <p:txBody>
          <a:bodyPr/>
          <a:lstStyle/>
          <a:p>
            <a:pPr algn="ctr"/>
            <a:r>
              <a:rPr lang="el-GR" dirty="0" smtClean="0"/>
              <a:t>Κρατώντας τα μικρότερα παιδιά ασφαλή στο διαδίκτυο…</a:t>
            </a:r>
            <a:endParaRPr lang="en-US" dirty="0"/>
          </a:p>
        </p:txBody>
      </p:sp>
      <p:sp>
        <p:nvSpPr>
          <p:cNvPr id="5" name="Στρογγυλεμένο ορθογώνιο 4"/>
          <p:cNvSpPr/>
          <p:nvPr/>
        </p:nvSpPr>
        <p:spPr>
          <a:xfrm>
            <a:off x="834390" y="4869181"/>
            <a:ext cx="7791449" cy="109871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      </a:t>
            </a:r>
            <a:r>
              <a:rPr lang="el-GR" sz="2400" b="1"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ΘΥΜΗΘΕΙΤΕ: </a:t>
            </a:r>
          </a:p>
          <a:p>
            <a:pPr algn="ctr"/>
            <a:r>
              <a:rPr lang="el-GR" sz="2100" b="1" spc="50" dirty="0" smtClean="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Αυτό που είναι σωστό και λάθος στην καθημερινότητα των παιδιών, είναι επίσης σωστό και λάθος και στο διαδίκτυο!</a:t>
            </a:r>
            <a:endParaRPr lang="el-GR" sz="21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833564"/>
            <a:ext cx="6305550" cy="3180396"/>
          </a:xfrm>
        </p:spPr>
        <p:txBody>
          <a:bodyPr>
            <a:normAutofit fontScale="77500" lnSpcReduction="20000"/>
          </a:bodyPr>
          <a:lstStyle/>
          <a:p>
            <a:pPr>
              <a:buClr>
                <a:srgbClr val="92D050"/>
              </a:buClr>
              <a:buFont typeface="Wingdings" panose="05000000000000000000" pitchFamily="2" charset="2"/>
              <a:buChar char="ü"/>
            </a:pPr>
            <a:r>
              <a:rPr lang="el-GR" dirty="0" smtClean="0"/>
              <a:t>Τα μικρά παιδιά πρέπει να βρίσκονται πάντα υπό την επίβλεψή μας όταν χρησιμοποιούν το διαδίκτυο</a:t>
            </a:r>
          </a:p>
          <a:p>
            <a:pPr>
              <a:buClr>
                <a:srgbClr val="92D050"/>
              </a:buClr>
              <a:buFont typeface="Wingdings" panose="05000000000000000000" pitchFamily="2" charset="2"/>
              <a:buChar char="ü"/>
            </a:pPr>
            <a:r>
              <a:rPr lang="el-GR" sz="2733" dirty="0"/>
              <a:t>Η τοποθέτηση του υπολογιστή ή το laptop  σε ένα εμφανές μέρος του σπιτιού </a:t>
            </a:r>
            <a:r>
              <a:rPr lang="el-GR" sz="2733" dirty="0" smtClean="0"/>
              <a:t>είναι απαραίτητη</a:t>
            </a:r>
          </a:p>
          <a:p>
            <a:pPr>
              <a:buClr>
                <a:srgbClr val="92D050"/>
              </a:buClr>
              <a:buFont typeface="Wingdings" panose="05000000000000000000" pitchFamily="2" charset="2"/>
              <a:buChar char="ü"/>
            </a:pPr>
            <a:r>
              <a:rPr lang="el-GR" sz="2733" dirty="0" smtClean="0"/>
              <a:t>Η </a:t>
            </a:r>
            <a:r>
              <a:rPr lang="el-GR" sz="2733" dirty="0"/>
              <a:t>δημιουργία μιας </a:t>
            </a:r>
            <a:r>
              <a:rPr lang="el-GR" sz="2733" b="1" dirty="0">
                <a:solidFill>
                  <a:srgbClr val="92D050"/>
                </a:solidFill>
                <a:effectLst>
                  <a:outerShdw blurRad="38100" dist="38100" dir="2700000" algn="tl">
                    <a:srgbClr val="000000">
                      <a:alpha val="43137"/>
                    </a:srgbClr>
                  </a:outerShdw>
                </a:effectLst>
              </a:rPr>
              <a:t>οικογενειακής συμφωνίας </a:t>
            </a:r>
            <a:r>
              <a:rPr lang="el-GR" sz="2733" dirty="0"/>
              <a:t>είναι ένα χρήσιμο βήμα, το οποίο θα μπορούσε να περιλαμβάνει το χρόνο που </a:t>
            </a:r>
            <a:r>
              <a:rPr lang="el-GR" sz="2733" dirty="0" smtClean="0"/>
              <a:t>ασχολείται το παιδί στο διαδίκτυο, τους </a:t>
            </a:r>
            <a:r>
              <a:rPr lang="el-GR" sz="2733" dirty="0" err="1" smtClean="0"/>
              <a:t>ιστότοπους</a:t>
            </a:r>
            <a:r>
              <a:rPr lang="el-GR" sz="2733" dirty="0" smtClean="0"/>
              <a:t> που επιτρέπεται</a:t>
            </a:r>
            <a:r>
              <a:rPr lang="en-US" sz="2733" dirty="0" smtClean="0"/>
              <a:t> </a:t>
            </a:r>
            <a:r>
              <a:rPr lang="el-GR" sz="2733" dirty="0" smtClean="0"/>
              <a:t>να </a:t>
            </a:r>
            <a:r>
              <a:rPr lang="el-GR" sz="2733" dirty="0"/>
              <a:t>επισκεφθεί, και τη συμπεριφορά που αναμένεται να έχει όντας στο </a:t>
            </a:r>
            <a:r>
              <a:rPr lang="el-GR" sz="2733" dirty="0" smtClean="0"/>
              <a:t>διαδίκτυο </a:t>
            </a:r>
            <a:endParaRPr lang="el-GR" sz="2733"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4</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23060"/>
            <a:ext cx="2145260" cy="3302795"/>
          </a:xfrm>
          <a:prstGeom prst="rect">
            <a:avLst/>
          </a:prstGeom>
          <a:ln>
            <a:noFill/>
          </a:ln>
          <a:effectLst>
            <a:softEdge rad="112500"/>
          </a:effectLst>
        </p:spPr>
      </p:pic>
    </p:spTree>
    <p:extLst>
      <p:ext uri="{BB962C8B-B14F-4D97-AF65-F5344CB8AC3E}">
        <p14:creationId xmlns:p14="http://schemas.microsoft.com/office/powerpoint/2010/main" xmlns="" val="167240327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Κρατώντας τα μικρότερα παιδιά ασφαλή στο διαδίκτυο…</a:t>
            </a:r>
            <a:endParaRPr lang="el-GR" dirty="0"/>
          </a:p>
        </p:txBody>
      </p:sp>
      <p:sp>
        <p:nvSpPr>
          <p:cNvPr id="3" name="Θέση περιεχομένου 2"/>
          <p:cNvSpPr>
            <a:spLocks noGrp="1"/>
          </p:cNvSpPr>
          <p:nvPr>
            <p:ph idx="1"/>
          </p:nvPr>
        </p:nvSpPr>
        <p:spPr>
          <a:xfrm>
            <a:off x="571500" y="1833564"/>
            <a:ext cx="7886700" cy="2917826"/>
          </a:xfrm>
        </p:spPr>
        <p:txBody>
          <a:bodyPr>
            <a:normAutofit fontScale="92500" lnSpcReduction="10000"/>
          </a:bodyPr>
          <a:lstStyle/>
          <a:p>
            <a:pPr>
              <a:buClr>
                <a:srgbClr val="92D050"/>
              </a:buClr>
              <a:buFont typeface="Wingdings" panose="05000000000000000000" pitchFamily="2" charset="2"/>
              <a:buChar char="ü"/>
            </a:pPr>
            <a:r>
              <a:rPr lang="el-GR" dirty="0" smtClean="0"/>
              <a:t>Ενεργοποιήστε τις </a:t>
            </a:r>
            <a:r>
              <a:rPr lang="el-GR" b="1" dirty="0" smtClean="0">
                <a:solidFill>
                  <a:srgbClr val="92D050"/>
                </a:solidFill>
                <a:effectLst>
                  <a:outerShdw blurRad="38100" dist="38100" dir="2700000" algn="tl">
                    <a:srgbClr val="000000">
                      <a:alpha val="43137"/>
                    </a:srgbClr>
                  </a:outerShdw>
                </a:effectLst>
              </a:rPr>
              <a:t>ρυθμίσεις γονικού ελέγχου</a:t>
            </a:r>
            <a:endParaRPr lang="el-GR" b="1" dirty="0" smtClean="0">
              <a:ln w="10160">
                <a:solidFill>
                  <a:schemeClr val="accent5"/>
                </a:solidFill>
                <a:prstDash val="solid"/>
              </a:ln>
              <a:solidFill>
                <a:srgbClr val="92D050"/>
              </a:solidFill>
              <a:effectLst>
                <a:outerShdw blurRad="38100" dist="38100" dir="2700000" algn="tl">
                  <a:srgbClr val="000000">
                    <a:alpha val="43137"/>
                  </a:srgbClr>
                </a:outerShdw>
              </a:effectLst>
            </a:endParaRPr>
          </a:p>
          <a:p>
            <a:pPr>
              <a:buClr>
                <a:srgbClr val="92D050"/>
              </a:buClr>
              <a:buFont typeface="Wingdings" panose="05000000000000000000" pitchFamily="2" charset="2"/>
              <a:buChar char="ü"/>
            </a:pPr>
            <a:r>
              <a:rPr lang="el-GR" dirty="0" smtClean="0"/>
              <a:t>Συμβουλευτείτε τις σημάνσεις ηλικιακής διαβάθμισης και περιεχομένου </a:t>
            </a:r>
            <a:r>
              <a:rPr lang="el-GR" dirty="0" smtClean="0">
                <a:solidFill>
                  <a:srgbClr val="92D050"/>
                </a:solidFill>
              </a:rPr>
              <a:t> </a:t>
            </a:r>
            <a:r>
              <a:rPr lang="en-US" b="1" dirty="0" smtClean="0">
                <a:solidFill>
                  <a:srgbClr val="92D050"/>
                </a:solidFill>
                <a:effectLst>
                  <a:outerShdw blurRad="38100" dist="38100" dir="2700000" algn="tl">
                    <a:srgbClr val="000000">
                      <a:alpha val="43137"/>
                    </a:srgbClr>
                  </a:outerShdw>
                </a:effectLst>
              </a:rPr>
              <a:t>PEGI</a:t>
            </a:r>
            <a:r>
              <a:rPr lang="en-US" dirty="0" smtClean="0">
                <a:solidFill>
                  <a:srgbClr val="92D050"/>
                </a:solidFill>
              </a:rPr>
              <a:t> </a:t>
            </a:r>
            <a:r>
              <a:rPr lang="el-GR" dirty="0" smtClean="0"/>
              <a:t>για να διαπιστώσετε αν το παιχνίδι που παίζει είναι κατάλληλο</a:t>
            </a:r>
          </a:p>
          <a:p>
            <a:pPr>
              <a:buClr>
                <a:srgbClr val="92D050"/>
              </a:buClr>
              <a:buFont typeface="Wingdings" panose="05000000000000000000" pitchFamily="2" charset="2"/>
              <a:buChar char="ü"/>
            </a:pPr>
            <a:r>
              <a:rPr lang="el-GR" dirty="0" smtClean="0"/>
              <a:t>Ελαχιστοποιήστε </a:t>
            </a:r>
            <a:r>
              <a:rPr lang="el-GR" dirty="0"/>
              <a:t>την πιθανότητα να </a:t>
            </a:r>
            <a:r>
              <a:rPr lang="el-GR" dirty="0" smtClean="0"/>
              <a:t>βρεθεί </a:t>
            </a:r>
            <a:r>
              <a:rPr lang="el-GR" dirty="0"/>
              <a:t>«κατά λάθος» μπροστά σε ακατάλληλο για την ηλικία </a:t>
            </a:r>
            <a:r>
              <a:rPr lang="el-GR" dirty="0" smtClean="0"/>
              <a:t>του </a:t>
            </a:r>
            <a:r>
              <a:rPr lang="el-GR" dirty="0"/>
              <a:t>περιεχόμενο βάζοντας τις σελίδες που </a:t>
            </a:r>
            <a:r>
              <a:rPr lang="el-GR" dirty="0" smtClean="0"/>
              <a:t>χρησιμοποιεί συχνότερα </a:t>
            </a:r>
            <a:r>
              <a:rPr lang="el-GR" dirty="0"/>
              <a:t>στα </a:t>
            </a:r>
            <a:r>
              <a:rPr lang="el-GR" b="1" dirty="0">
                <a:solidFill>
                  <a:srgbClr val="92D050"/>
                </a:solidFill>
                <a:effectLst>
                  <a:outerShdw blurRad="38100" dist="38100" dir="2700000" algn="tl">
                    <a:srgbClr val="000000">
                      <a:alpha val="43137"/>
                    </a:srgbClr>
                  </a:outerShdw>
                </a:effectLst>
              </a:rPr>
              <a:t>«αγαπημένα</a:t>
            </a:r>
            <a:r>
              <a:rPr lang="el-GR" b="1" dirty="0" smtClean="0">
                <a:solidFill>
                  <a:srgbClr val="92D050"/>
                </a:solidFill>
                <a:effectLst>
                  <a:outerShdw blurRad="38100" dist="38100" dir="2700000" algn="tl">
                    <a:srgbClr val="000000">
                      <a:alpha val="43137"/>
                    </a:srgbClr>
                  </a:outerShdw>
                </a:effectLst>
              </a:rPr>
              <a:t>»</a:t>
            </a:r>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5</a:t>
            </a:fld>
            <a:endParaRPr lang="en-GB" dirty="0"/>
          </a:p>
        </p:txBody>
      </p:sp>
      <p:sp>
        <p:nvSpPr>
          <p:cNvPr id="6" name="Rounded Rectangle 5"/>
          <p:cNvSpPr/>
          <p:nvPr/>
        </p:nvSpPr>
        <p:spPr>
          <a:xfrm>
            <a:off x="312420" y="4953000"/>
            <a:ext cx="8610600" cy="98298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el-GR" sz="2200" b="1" spc="50" dirty="0">
                <a:ln w="9525" cmpd="sng">
                  <a:solidFill>
                    <a:schemeClr val="accent1"/>
                  </a:solidFill>
                  <a:prstDash val="solid"/>
                </a:ln>
                <a:solidFill>
                  <a:srgbClr val="70AD47">
                    <a:tint val="1000"/>
                  </a:srgbClr>
                </a:solidFill>
                <a:effectLst>
                  <a:glow rad="38100">
                    <a:schemeClr val="accent1">
                      <a:alpha val="40000"/>
                    </a:schemeClr>
                  </a:glow>
                </a:effectLst>
              </a:rPr>
              <a:t>Αν κάτι το ενοχλήσει ή το κάνει να νιώσει άβολα συμβουλέψτε το να βγει από τη σελίδα, να κλείσει την οθόνη και τον υπολογιστή.</a:t>
            </a:r>
          </a:p>
        </p:txBody>
      </p:sp>
    </p:spTree>
    <p:extLst>
      <p:ext uri="{BB962C8B-B14F-4D97-AF65-F5344CB8AC3E}">
        <p14:creationId xmlns:p14="http://schemas.microsoft.com/office/powerpoint/2010/main" xmlns="" val="424555184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Κρατώντας τα μικρότερα παιδιά ασφαλή στο </a:t>
            </a:r>
            <a:r>
              <a:rPr lang="el-GR" dirty="0" smtClean="0"/>
              <a:t>διαδίκτυο…</a:t>
            </a:r>
            <a:endParaRPr lang="el-GR" dirty="0"/>
          </a:p>
        </p:txBody>
      </p:sp>
      <p:sp>
        <p:nvSpPr>
          <p:cNvPr id="3" name="Θέση περιεχομένου 2"/>
          <p:cNvSpPr>
            <a:spLocks noGrp="1"/>
          </p:cNvSpPr>
          <p:nvPr>
            <p:ph idx="1"/>
          </p:nvPr>
        </p:nvSpPr>
        <p:spPr>
          <a:xfrm>
            <a:off x="628650" y="1947054"/>
            <a:ext cx="7886700" cy="3108326"/>
          </a:xfrm>
        </p:spPr>
        <p:txBody>
          <a:bodyPr>
            <a:normAutofit lnSpcReduction="10000"/>
          </a:bodyPr>
          <a:lstStyle/>
          <a:p>
            <a:pPr>
              <a:buClr>
                <a:srgbClr val="92D050"/>
              </a:buClr>
              <a:buFont typeface="Wingdings" panose="05000000000000000000" pitchFamily="2" charset="2"/>
              <a:buChar char="ü"/>
            </a:pPr>
            <a:r>
              <a:rPr lang="el-GR" dirty="0" smtClean="0"/>
              <a:t>Ενθαρρύνετέ </a:t>
            </a:r>
            <a:r>
              <a:rPr lang="el-GR" dirty="0"/>
              <a:t>το να χρησιμοποιεί ψευδώνυμα</a:t>
            </a:r>
            <a:r>
              <a:rPr lang="el-GR" dirty="0" smtClean="0"/>
              <a:t>. Ενημερώστε </a:t>
            </a:r>
            <a:r>
              <a:rPr lang="el-GR" dirty="0"/>
              <a:t>το ότι οι υπόλοιποι χρήστες μπορεί να μην είναι αυτοί που υποστηρίζουν ότι είναι και ότι δεν πρέπει να εμπιστεύεται σε κανέναν τα προσωπικά του στοιχεία.</a:t>
            </a:r>
            <a:endParaRPr lang="el-GR" dirty="0" smtClean="0"/>
          </a:p>
          <a:p>
            <a:pPr>
              <a:buClr>
                <a:srgbClr val="92D050"/>
              </a:buClr>
              <a:buFont typeface="Wingdings" panose="05000000000000000000" pitchFamily="2" charset="2"/>
              <a:buChar char="ü"/>
            </a:pPr>
            <a:r>
              <a:rPr lang="el-GR" dirty="0"/>
              <a:t>Σιγουρευτείτε ότι το παιδί σας γνωρίζει ότι μπορεί να έρθει και να σας εμπιστευτεί οτιδήποτε το </a:t>
            </a:r>
            <a:r>
              <a:rPr lang="el-GR" dirty="0" smtClean="0"/>
              <a:t>απασχολεί, </a:t>
            </a:r>
            <a:r>
              <a:rPr lang="el-GR" dirty="0"/>
              <a:t>χωρίς να φοβάται ή να ντρέπεται.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3600" y="3884584"/>
            <a:ext cx="3436620" cy="2289233"/>
          </a:xfrm>
          <a:prstGeom prst="rect">
            <a:avLst/>
          </a:prstGeom>
        </p:spPr>
      </p:pic>
    </p:spTree>
    <p:extLst>
      <p:ext uri="{BB962C8B-B14F-4D97-AF65-F5344CB8AC3E}">
        <p14:creationId xmlns:p14="http://schemas.microsoft.com/office/powerpoint/2010/main" xmlns="" val="352176517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44781" y="3931920"/>
            <a:ext cx="4328160" cy="189738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p:txBody>
          <a:bodyPr/>
          <a:lstStyle/>
          <a:p>
            <a:pPr algn="ctr"/>
            <a:r>
              <a:rPr lang="el-GR" dirty="0" smtClean="0"/>
              <a:t>Όχι μόνο παίζω αλλά και μαθαίνω στο διαδίκτυο…</a:t>
            </a:r>
            <a:endParaRPr lang="el-GR" dirty="0"/>
          </a:p>
        </p:txBody>
      </p:sp>
      <p:sp>
        <p:nvSpPr>
          <p:cNvPr id="3" name="Θέση περιεχομένου 2"/>
          <p:cNvSpPr>
            <a:spLocks noGrp="1"/>
          </p:cNvSpPr>
          <p:nvPr>
            <p:ph idx="1"/>
          </p:nvPr>
        </p:nvSpPr>
        <p:spPr>
          <a:xfrm>
            <a:off x="236220" y="1833564"/>
            <a:ext cx="8995410" cy="4270375"/>
          </a:xfrm>
        </p:spPr>
        <p:txBody>
          <a:bodyPr/>
          <a:lstStyle/>
          <a:p>
            <a:pPr marL="0" indent="0" algn="ctr">
              <a:buNone/>
            </a:pPr>
            <a:r>
              <a:rPr lang="el-GR" dirty="0" smtClean="0"/>
              <a:t> Η </a:t>
            </a:r>
            <a:r>
              <a:rPr lang="el-GR" dirty="0"/>
              <a:t>ενασχόληση </a:t>
            </a:r>
            <a:r>
              <a:rPr lang="el-GR" dirty="0" smtClean="0"/>
              <a:t> </a:t>
            </a:r>
            <a:r>
              <a:rPr lang="el-GR" dirty="0"/>
              <a:t>των παιδιών στο διαδίκτυο δε θα πρέπει να περιορίζεται μόνο στην ψυχαγωγία αλλά και στη </a:t>
            </a:r>
            <a:r>
              <a:rPr lang="el-GR" dirty="0" smtClean="0"/>
              <a:t>δημιουργικότητα</a:t>
            </a:r>
          </a:p>
          <a:p>
            <a:endParaRPr lang="en-US" dirty="0" smtClean="0">
              <a:hlinkClick r:id="rId2"/>
            </a:endParaRPr>
          </a:p>
          <a:p>
            <a:endParaRPr lang="en-US" dirty="0" smtClean="0">
              <a:hlinkClick r:id="rId2"/>
            </a:endParaRPr>
          </a:p>
          <a:p>
            <a:r>
              <a:rPr lang="en-US" dirty="0" smtClean="0">
                <a:hlinkClick r:id="rId2"/>
              </a:rPr>
              <a:t>www.mikrosanagnostis.gr</a:t>
            </a:r>
            <a:endParaRPr lang="el-GR" dirty="0" smtClean="0"/>
          </a:p>
          <a:p>
            <a:r>
              <a:rPr lang="en-US" dirty="0" smtClean="0">
                <a:hlinkClick r:id="rId3"/>
              </a:rPr>
              <a:t>discoverykids.com</a:t>
            </a:r>
            <a:endParaRPr lang="el-GR" dirty="0" smtClean="0"/>
          </a:p>
          <a:p>
            <a:r>
              <a:rPr lang="en-US" dirty="0">
                <a:hlinkClick r:id="rId4"/>
              </a:rPr>
              <a:t>http://</a:t>
            </a:r>
            <a:r>
              <a:rPr lang="en-US" dirty="0" smtClean="0">
                <a:hlinkClick r:id="rId4"/>
              </a:rPr>
              <a:t>www.jele.gr</a:t>
            </a: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fld id="{615CEDE7-6E4D-4068-BBEE-DAA1B27CDCAF}" type="slidenum">
              <a:rPr lang="en-GB" smtClean="0"/>
              <a:pPr/>
              <a:t>7</a:t>
            </a:fld>
            <a:endParaRPr lang="en-GB" dirty="0"/>
          </a:p>
        </p:txBody>
      </p:sp>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416310">
            <a:off x="4404089" y="3218389"/>
            <a:ext cx="4608682" cy="2132131"/>
          </a:xfrm>
          <a:prstGeom prst="rect">
            <a:avLst/>
          </a:prstGeom>
        </p:spPr>
      </p:pic>
    </p:spTree>
    <p:extLst>
      <p:ext uri="{BB962C8B-B14F-4D97-AF65-F5344CB8AC3E}">
        <p14:creationId xmlns:p14="http://schemas.microsoft.com/office/powerpoint/2010/main" xmlns="" val="117267749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76261"/>
            <a:ext cx="6248400" cy="1252539"/>
          </a:xfrm>
        </p:spPr>
        <p:txBody>
          <a:bodyPr>
            <a:noAutofit/>
          </a:bodyPr>
          <a:lstStyle/>
          <a:p>
            <a:pPr algn="r"/>
            <a:r>
              <a:rPr lang="el-GR" sz="3200" dirty="0"/>
              <a:t>Τι µ</a:t>
            </a:r>
            <a:r>
              <a:rPr lang="el-GR" sz="3200" dirty="0" err="1"/>
              <a:t>πορώ</a:t>
            </a:r>
            <a:r>
              <a:rPr lang="el-GR" sz="3200" dirty="0"/>
              <a:t> να κάνω ως γονέας εάν το παιδί µου </a:t>
            </a:r>
            <a:r>
              <a:rPr lang="el-GR" sz="3200" dirty="0" err="1"/>
              <a:t>αντιµετωπίζει</a:t>
            </a:r>
            <a:r>
              <a:rPr lang="el-GR" sz="3200" dirty="0"/>
              <a:t> </a:t>
            </a:r>
            <a:r>
              <a:rPr lang="el-GR" sz="3200" dirty="0" err="1"/>
              <a:t>πρόβληµα</a:t>
            </a:r>
            <a:r>
              <a:rPr lang="el-GR" sz="3200" dirty="0"/>
              <a:t> µε τη χρήση του υπολογιστή;</a:t>
            </a:r>
            <a:endParaRPr lang="en-GB" sz="3200" dirty="0"/>
          </a:p>
        </p:txBody>
      </p:sp>
      <p:sp>
        <p:nvSpPr>
          <p:cNvPr id="3" name="Content Placeholder 2"/>
          <p:cNvSpPr>
            <a:spLocks noGrp="1"/>
          </p:cNvSpPr>
          <p:nvPr>
            <p:ph idx="1"/>
          </p:nvPr>
        </p:nvSpPr>
        <p:spPr>
          <a:xfrm>
            <a:off x="628650" y="2011363"/>
            <a:ext cx="7886700" cy="4270375"/>
          </a:xfrm>
        </p:spPr>
        <p:txBody>
          <a:bodyPr>
            <a:normAutofit fontScale="77500" lnSpcReduction="20000"/>
          </a:bodyPr>
          <a:lstStyle/>
          <a:p>
            <a:pPr>
              <a:buClr>
                <a:srgbClr val="92D050"/>
              </a:buClr>
              <a:buFont typeface="Wingdings" panose="05000000000000000000" pitchFamily="2" charset="2"/>
              <a:buChar char="ü"/>
            </a:pPr>
            <a:r>
              <a:rPr lang="el-GR" dirty="0">
                <a:solidFill>
                  <a:schemeClr val="tx1"/>
                </a:solidFill>
              </a:rPr>
              <a:t>Είναι </a:t>
            </a:r>
            <a:r>
              <a:rPr lang="el-GR" dirty="0" smtClean="0">
                <a:solidFill>
                  <a:schemeClr val="tx1"/>
                </a:solidFill>
              </a:rPr>
              <a:t>σημαντικό </a:t>
            </a:r>
            <a:r>
              <a:rPr lang="el-GR" dirty="0">
                <a:solidFill>
                  <a:schemeClr val="tx1"/>
                </a:solidFill>
              </a:rPr>
              <a:t>να </a:t>
            </a:r>
            <a:r>
              <a:rPr lang="el-GR" b="1" dirty="0">
                <a:solidFill>
                  <a:srgbClr val="92D050"/>
                </a:solidFill>
              </a:rPr>
              <a:t>µη </a:t>
            </a:r>
            <a:r>
              <a:rPr lang="el-GR" b="1" dirty="0" smtClean="0">
                <a:solidFill>
                  <a:srgbClr val="92D050"/>
                </a:solidFill>
              </a:rPr>
              <a:t>χρησιμοποιούμε </a:t>
            </a:r>
            <a:r>
              <a:rPr lang="el-GR" dirty="0">
                <a:solidFill>
                  <a:schemeClr val="tx1"/>
                </a:solidFill>
              </a:rPr>
              <a:t>την πρόσβαση στο Διαδίκτυο </a:t>
            </a:r>
            <a:r>
              <a:rPr lang="el-GR" b="1" dirty="0">
                <a:solidFill>
                  <a:srgbClr val="92D050"/>
                </a:solidFill>
              </a:rPr>
              <a:t>ως</a:t>
            </a:r>
            <a:r>
              <a:rPr lang="el-GR" dirty="0">
                <a:solidFill>
                  <a:srgbClr val="92D050"/>
                </a:solidFill>
              </a:rPr>
              <a:t> </a:t>
            </a:r>
            <a:r>
              <a:rPr lang="el-GR" b="1" dirty="0" smtClean="0">
                <a:solidFill>
                  <a:srgbClr val="92D050"/>
                </a:solidFill>
              </a:rPr>
              <a:t>ανταμοιβή</a:t>
            </a:r>
            <a:r>
              <a:rPr lang="el-GR" dirty="0" smtClean="0">
                <a:solidFill>
                  <a:srgbClr val="92D050"/>
                </a:solidFill>
              </a:rPr>
              <a:t> </a:t>
            </a:r>
            <a:r>
              <a:rPr lang="el-GR" dirty="0">
                <a:solidFill>
                  <a:schemeClr val="tx1"/>
                </a:solidFill>
              </a:rPr>
              <a:t>µ</a:t>
            </a:r>
            <a:r>
              <a:rPr lang="el-GR" dirty="0" err="1">
                <a:solidFill>
                  <a:schemeClr val="tx1"/>
                </a:solidFill>
              </a:rPr>
              <a:t>ιας</a:t>
            </a:r>
            <a:r>
              <a:rPr lang="el-GR" dirty="0">
                <a:solidFill>
                  <a:schemeClr val="tx1"/>
                </a:solidFill>
              </a:rPr>
              <a:t> καλής </a:t>
            </a:r>
            <a:r>
              <a:rPr lang="el-GR" dirty="0" err="1" smtClean="0">
                <a:solidFill>
                  <a:schemeClr val="tx1"/>
                </a:solidFill>
              </a:rPr>
              <a:t>συµπεριφοράς</a:t>
            </a:r>
            <a:r>
              <a:rPr lang="el-GR" dirty="0" smtClean="0">
                <a:solidFill>
                  <a:schemeClr val="tx1"/>
                </a:solidFill>
              </a:rPr>
              <a:t> </a:t>
            </a:r>
            <a:r>
              <a:rPr lang="el-GR" dirty="0">
                <a:solidFill>
                  <a:schemeClr val="tx1"/>
                </a:solidFill>
              </a:rPr>
              <a:t>του παιδιού ή να </a:t>
            </a:r>
            <a:r>
              <a:rPr lang="el-GR" dirty="0" smtClean="0">
                <a:solidFill>
                  <a:schemeClr val="tx1"/>
                </a:solidFill>
              </a:rPr>
              <a:t>απαγορεύουμε </a:t>
            </a:r>
            <a:r>
              <a:rPr lang="el-GR" dirty="0">
                <a:solidFill>
                  <a:schemeClr val="tx1"/>
                </a:solidFill>
              </a:rPr>
              <a:t>την πρόσβαση στον υπολογιστή ως </a:t>
            </a:r>
            <a:r>
              <a:rPr lang="el-GR" dirty="0" smtClean="0">
                <a:solidFill>
                  <a:schemeClr val="tx1"/>
                </a:solidFill>
              </a:rPr>
              <a:t>τιμωρία </a:t>
            </a:r>
            <a:endParaRPr lang="en-US" dirty="0" smtClean="0">
              <a:solidFill>
                <a:schemeClr val="tx1"/>
              </a:solidFill>
            </a:endParaRPr>
          </a:p>
          <a:p>
            <a:pPr>
              <a:buClr>
                <a:srgbClr val="92D050"/>
              </a:buClr>
              <a:buFont typeface="Wingdings" panose="05000000000000000000" pitchFamily="2" charset="2"/>
              <a:buChar char="ü"/>
            </a:pPr>
            <a:r>
              <a:rPr lang="el-GR" dirty="0">
                <a:solidFill>
                  <a:schemeClr val="tx1"/>
                </a:solidFill>
              </a:rPr>
              <a:t>Καλό είναι να έχουμε </a:t>
            </a:r>
            <a:r>
              <a:rPr lang="el-GR" dirty="0" smtClean="0">
                <a:solidFill>
                  <a:schemeClr val="tx1"/>
                </a:solidFill>
              </a:rPr>
              <a:t>τις ηλεκτρονικές συσκευές </a:t>
            </a:r>
            <a:r>
              <a:rPr lang="el-GR" b="1" dirty="0" smtClean="0">
                <a:solidFill>
                  <a:srgbClr val="92D050"/>
                </a:solidFill>
              </a:rPr>
              <a:t>µ</a:t>
            </a:r>
            <a:r>
              <a:rPr lang="el-GR" b="1" dirty="0" err="1" smtClean="0">
                <a:solidFill>
                  <a:srgbClr val="92D050"/>
                </a:solidFill>
              </a:rPr>
              <a:t>ακριά</a:t>
            </a:r>
            <a:r>
              <a:rPr lang="el-GR" b="1" dirty="0" smtClean="0">
                <a:solidFill>
                  <a:schemeClr val="tx1"/>
                </a:solidFill>
                <a:effectLst>
                  <a:outerShdw blurRad="38100" dist="38100" dir="2700000" algn="tl">
                    <a:srgbClr val="000000">
                      <a:alpha val="43137"/>
                    </a:srgbClr>
                  </a:outerShdw>
                </a:effectLst>
              </a:rPr>
              <a:t> </a:t>
            </a:r>
            <a:r>
              <a:rPr lang="el-GR" dirty="0">
                <a:solidFill>
                  <a:schemeClr val="tx1"/>
                </a:solidFill>
              </a:rPr>
              <a:t>από τα υπνοδωμάτια των παιδιών και σε κοινόχρηστους χώρους, ώστε να επιβλέπουμε τις ώρες που </a:t>
            </a:r>
            <a:r>
              <a:rPr lang="el-GR" dirty="0" smtClean="0">
                <a:solidFill>
                  <a:schemeClr val="tx1"/>
                </a:solidFill>
              </a:rPr>
              <a:t>δαπανούν</a:t>
            </a:r>
            <a:endParaRPr lang="en-US" dirty="0" smtClean="0">
              <a:solidFill>
                <a:schemeClr val="tx1"/>
              </a:solidFill>
            </a:endParaRPr>
          </a:p>
          <a:p>
            <a:pPr>
              <a:buClr>
                <a:srgbClr val="92D050"/>
              </a:buClr>
              <a:buFont typeface="Wingdings" panose="05000000000000000000" pitchFamily="2" charset="2"/>
              <a:buChar char="ü"/>
            </a:pPr>
            <a:r>
              <a:rPr lang="el-GR" sz="2900" dirty="0">
                <a:solidFill>
                  <a:schemeClr val="tx1"/>
                </a:solidFill>
              </a:rPr>
              <a:t>Πρέπει να </a:t>
            </a:r>
            <a:r>
              <a:rPr lang="el-GR" sz="2900" dirty="0" smtClean="0">
                <a:solidFill>
                  <a:schemeClr val="tx1"/>
                </a:solidFill>
              </a:rPr>
              <a:t>έχουμε </a:t>
            </a:r>
            <a:r>
              <a:rPr lang="el-GR" sz="2900" dirty="0">
                <a:solidFill>
                  <a:schemeClr val="tx1"/>
                </a:solidFill>
              </a:rPr>
              <a:t>υπόψη µας ότι εάν τα παιδιά </a:t>
            </a:r>
            <a:r>
              <a:rPr lang="el-GR" sz="2900" dirty="0" smtClean="0">
                <a:solidFill>
                  <a:schemeClr val="tx1"/>
                </a:solidFill>
              </a:rPr>
              <a:t>αντιμετωπίζουν </a:t>
            </a:r>
            <a:r>
              <a:rPr lang="el-GR" sz="2900" dirty="0">
                <a:solidFill>
                  <a:schemeClr val="tx1"/>
                </a:solidFill>
              </a:rPr>
              <a:t>κάποιο </a:t>
            </a:r>
            <a:r>
              <a:rPr lang="el-GR" sz="2900" b="1" dirty="0" smtClean="0">
                <a:solidFill>
                  <a:srgbClr val="92D050"/>
                </a:solidFill>
              </a:rPr>
              <a:t>πρόβλημα</a:t>
            </a:r>
            <a:r>
              <a:rPr lang="el-GR" sz="2900" dirty="0" smtClean="0">
                <a:solidFill>
                  <a:schemeClr val="tx1"/>
                </a:solidFill>
              </a:rPr>
              <a:t> </a:t>
            </a:r>
            <a:r>
              <a:rPr lang="el-GR" sz="2900" dirty="0">
                <a:solidFill>
                  <a:schemeClr val="tx1"/>
                </a:solidFill>
              </a:rPr>
              <a:t>στην </a:t>
            </a:r>
            <a:r>
              <a:rPr lang="el-GR" sz="2900" dirty="0" smtClean="0">
                <a:solidFill>
                  <a:schemeClr val="tx1"/>
                </a:solidFill>
              </a:rPr>
              <a:t>πραγματική </a:t>
            </a:r>
            <a:r>
              <a:rPr lang="el-GR" sz="2900" dirty="0">
                <a:solidFill>
                  <a:schemeClr val="tx1"/>
                </a:solidFill>
              </a:rPr>
              <a:t>ζωή (π.χ. άγχος, κατάθλιψη, δυσκολίες στις κοινωνικές σχέσεις) τείνουν να ξοδεύουν συνεχώς </a:t>
            </a:r>
            <a:r>
              <a:rPr lang="el-GR" sz="2900" b="1" dirty="0">
                <a:solidFill>
                  <a:srgbClr val="92D050"/>
                </a:solidFill>
              </a:rPr>
              <a:t>περισσότερο χρόνο </a:t>
            </a:r>
            <a:r>
              <a:rPr lang="el-GR" sz="2900" dirty="0">
                <a:solidFill>
                  <a:schemeClr val="tx1"/>
                </a:solidFill>
              </a:rPr>
              <a:t>στο </a:t>
            </a:r>
            <a:r>
              <a:rPr lang="el-GR" sz="2900" dirty="0" smtClean="0">
                <a:solidFill>
                  <a:schemeClr val="tx1"/>
                </a:solidFill>
              </a:rPr>
              <a:t>Διαδίκτυο </a:t>
            </a:r>
            <a:endParaRPr lang="en-US" dirty="0" smtClean="0">
              <a:solidFill>
                <a:schemeClr val="tx1"/>
              </a:solidFill>
            </a:endParaRPr>
          </a:p>
          <a:p>
            <a:pPr>
              <a:buClr>
                <a:srgbClr val="92D050"/>
              </a:buClr>
              <a:buFont typeface="Wingdings" panose="05000000000000000000" pitchFamily="2" charset="2"/>
              <a:buChar char="ü"/>
            </a:pPr>
            <a:r>
              <a:rPr lang="el-GR" sz="2900" dirty="0">
                <a:solidFill>
                  <a:schemeClr val="tx1"/>
                </a:solidFill>
              </a:rPr>
              <a:t>Ας </a:t>
            </a:r>
            <a:r>
              <a:rPr lang="el-GR" sz="2900" dirty="0" smtClean="0">
                <a:solidFill>
                  <a:schemeClr val="tx1"/>
                </a:solidFill>
              </a:rPr>
              <a:t>εξερευνήσουμε </a:t>
            </a:r>
            <a:r>
              <a:rPr lang="el-GR" sz="2900" dirty="0">
                <a:solidFill>
                  <a:schemeClr val="tx1"/>
                </a:solidFill>
              </a:rPr>
              <a:t>τις </a:t>
            </a:r>
            <a:r>
              <a:rPr lang="el-GR" sz="2900" b="1" dirty="0">
                <a:solidFill>
                  <a:srgbClr val="92D050"/>
                </a:solidFill>
              </a:rPr>
              <a:t>δικές µας διαδικτυακές συνήθειες</a:t>
            </a:r>
            <a:r>
              <a:rPr lang="el-GR" sz="2900" dirty="0">
                <a:solidFill>
                  <a:schemeClr val="tx1"/>
                </a:solidFill>
              </a:rPr>
              <a:t>, καθώς ως γονείς </a:t>
            </a:r>
            <a:r>
              <a:rPr lang="el-GR" sz="2900" dirty="0" smtClean="0">
                <a:solidFill>
                  <a:schemeClr val="tx1"/>
                </a:solidFill>
              </a:rPr>
              <a:t>αποτελούμε </a:t>
            </a:r>
            <a:r>
              <a:rPr lang="el-GR" sz="2900" dirty="0">
                <a:solidFill>
                  <a:schemeClr val="tx1"/>
                </a:solidFill>
              </a:rPr>
              <a:t>από τα πιο </a:t>
            </a:r>
            <a:r>
              <a:rPr lang="el-GR" sz="2900" dirty="0" smtClean="0">
                <a:solidFill>
                  <a:schemeClr val="tx1"/>
                </a:solidFill>
              </a:rPr>
              <a:t>σημαντικά </a:t>
            </a:r>
            <a:r>
              <a:rPr lang="el-GR" sz="2900" dirty="0">
                <a:solidFill>
                  <a:schemeClr val="tx1"/>
                </a:solidFill>
              </a:rPr>
              <a:t>πρότυπα προς </a:t>
            </a:r>
            <a:r>
              <a:rPr lang="el-GR" sz="2900" dirty="0" smtClean="0">
                <a:solidFill>
                  <a:schemeClr val="tx1"/>
                </a:solidFill>
              </a:rPr>
              <a:t>µ</a:t>
            </a:r>
            <a:r>
              <a:rPr lang="el-GR" sz="2900" dirty="0" err="1" smtClean="0">
                <a:solidFill>
                  <a:schemeClr val="tx1"/>
                </a:solidFill>
              </a:rPr>
              <a:t>ίµηση</a:t>
            </a:r>
            <a:endParaRPr lang="en-US" sz="2900" dirty="0">
              <a:solidFill>
                <a:schemeClr val="tx1"/>
              </a:solidFill>
            </a:endParaRPr>
          </a:p>
          <a:p>
            <a:pPr marL="0" indent="0">
              <a:buNone/>
            </a:pPr>
            <a:endParaRPr lang="el-GR" sz="29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CEDE7-6E4D-4068-BBEE-DAA1B27CDCA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575464">
            <a:off x="7621" y="463096"/>
            <a:ext cx="2272426" cy="1606430"/>
          </a:xfrm>
          <a:prstGeom prst="rect">
            <a:avLst/>
          </a:prstGeom>
        </p:spPr>
      </p:pic>
    </p:spTree>
    <p:extLst>
      <p:ext uri="{BB962C8B-B14F-4D97-AF65-F5344CB8AC3E}">
        <p14:creationId xmlns:p14="http://schemas.microsoft.com/office/powerpoint/2010/main" xmlns="" val="94226523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680" y="581025"/>
            <a:ext cx="6503670" cy="1252539"/>
          </a:xfrm>
        </p:spPr>
        <p:txBody>
          <a:bodyPr>
            <a:noAutofit/>
          </a:bodyPr>
          <a:lstStyle/>
          <a:p>
            <a:pPr algn="r"/>
            <a:r>
              <a:rPr lang="el-GR" sz="3200" dirty="0"/>
              <a:t>Τι µ</a:t>
            </a:r>
            <a:r>
              <a:rPr lang="el-GR" sz="3200" dirty="0" err="1"/>
              <a:t>πορώ</a:t>
            </a:r>
            <a:r>
              <a:rPr lang="el-GR" sz="3200" dirty="0"/>
              <a:t> να κάνω ως γονέας εάν το παιδί µου </a:t>
            </a:r>
            <a:r>
              <a:rPr lang="el-GR" sz="3200" dirty="0" err="1"/>
              <a:t>αντιµετωπίζει</a:t>
            </a:r>
            <a:r>
              <a:rPr lang="el-GR" sz="3200" dirty="0"/>
              <a:t> </a:t>
            </a:r>
            <a:r>
              <a:rPr lang="el-GR" sz="3200" dirty="0" err="1"/>
              <a:t>πρόβληµα</a:t>
            </a:r>
            <a:r>
              <a:rPr lang="el-GR" sz="3200" dirty="0"/>
              <a:t> µε τη χρήση του υπολογιστή;</a:t>
            </a:r>
            <a:endParaRPr lang="en-GB" sz="3200" dirty="0"/>
          </a:p>
        </p:txBody>
      </p:sp>
      <p:sp>
        <p:nvSpPr>
          <p:cNvPr id="3" name="Content Placeholder 2"/>
          <p:cNvSpPr>
            <a:spLocks noGrp="1"/>
          </p:cNvSpPr>
          <p:nvPr>
            <p:ph idx="1"/>
          </p:nvPr>
        </p:nvSpPr>
        <p:spPr>
          <a:xfrm>
            <a:off x="944880" y="2225040"/>
            <a:ext cx="7673340" cy="4008540"/>
          </a:xfrm>
        </p:spPr>
        <p:txBody>
          <a:bodyPr>
            <a:normAutofit fontScale="92500" lnSpcReduction="20000"/>
          </a:bodyPr>
          <a:lstStyle/>
          <a:p>
            <a:pPr>
              <a:buClr>
                <a:srgbClr val="92D050"/>
              </a:buClr>
              <a:buFont typeface="Wingdings" panose="05000000000000000000" pitchFamily="2" charset="2"/>
              <a:buChar char="ü"/>
            </a:pPr>
            <a:r>
              <a:rPr lang="el-GR" dirty="0">
                <a:solidFill>
                  <a:schemeClr val="tx1"/>
                </a:solidFill>
              </a:rPr>
              <a:t>Ειδικά για τα παιδιά µ</a:t>
            </a:r>
            <a:r>
              <a:rPr lang="el-GR" dirty="0" err="1">
                <a:solidFill>
                  <a:schemeClr val="tx1"/>
                </a:solidFill>
              </a:rPr>
              <a:t>ικρής</a:t>
            </a:r>
            <a:r>
              <a:rPr lang="el-GR" dirty="0">
                <a:solidFill>
                  <a:schemeClr val="tx1"/>
                </a:solidFill>
              </a:rPr>
              <a:t> ηλικίας είναι καλό να </a:t>
            </a:r>
            <a:r>
              <a:rPr lang="el-GR" dirty="0" smtClean="0">
                <a:solidFill>
                  <a:schemeClr val="tx1"/>
                </a:solidFill>
              </a:rPr>
              <a:t>εγκαταστήσουμε </a:t>
            </a:r>
            <a:r>
              <a:rPr lang="el-GR" b="1" dirty="0">
                <a:solidFill>
                  <a:srgbClr val="92D050"/>
                </a:solidFill>
              </a:rPr>
              <a:t>φίλτρα γονικού ελέγχου </a:t>
            </a:r>
            <a:r>
              <a:rPr lang="el-GR" dirty="0">
                <a:solidFill>
                  <a:schemeClr val="tx1"/>
                </a:solidFill>
              </a:rPr>
              <a:t>σε όλες τις συσκευές που συνδέονται στο </a:t>
            </a:r>
            <a:r>
              <a:rPr lang="el-GR" dirty="0" smtClean="0">
                <a:solidFill>
                  <a:schemeClr val="tx1"/>
                </a:solidFill>
              </a:rPr>
              <a:t>διαδίκτυο </a:t>
            </a:r>
            <a:endParaRPr lang="el-GR" dirty="0">
              <a:solidFill>
                <a:schemeClr val="tx1"/>
              </a:solidFill>
            </a:endParaRPr>
          </a:p>
          <a:p>
            <a:pPr lvl="1">
              <a:buClr>
                <a:srgbClr val="92D050"/>
              </a:buClr>
              <a:buFont typeface="Wingdings" panose="05000000000000000000" pitchFamily="2" charset="2"/>
              <a:buChar char="v"/>
            </a:pPr>
            <a:r>
              <a:rPr lang="el-GR" sz="1700" dirty="0" smtClean="0">
                <a:solidFill>
                  <a:schemeClr val="tx1"/>
                </a:solidFill>
              </a:rPr>
              <a:t>Τα </a:t>
            </a:r>
            <a:r>
              <a:rPr lang="el-GR" sz="1700" dirty="0">
                <a:solidFill>
                  <a:schemeClr val="tx1"/>
                </a:solidFill>
              </a:rPr>
              <a:t>φίλτρα δεν αφορούν µόνο στο µ</a:t>
            </a:r>
            <a:r>
              <a:rPr lang="el-GR" sz="1700" dirty="0" err="1">
                <a:solidFill>
                  <a:schemeClr val="tx1"/>
                </a:solidFill>
              </a:rPr>
              <a:t>πλοκάρισµα</a:t>
            </a:r>
            <a:r>
              <a:rPr lang="el-GR" sz="1700" dirty="0">
                <a:solidFill>
                  <a:schemeClr val="tx1"/>
                </a:solidFill>
              </a:rPr>
              <a:t> ή στο </a:t>
            </a:r>
            <a:r>
              <a:rPr lang="el-GR" sz="1700" dirty="0" err="1">
                <a:solidFill>
                  <a:schemeClr val="tx1"/>
                </a:solidFill>
              </a:rPr>
              <a:t>κλείδωµα</a:t>
            </a:r>
            <a:r>
              <a:rPr lang="el-GR" sz="1700" dirty="0">
                <a:solidFill>
                  <a:schemeClr val="tx1"/>
                </a:solidFill>
              </a:rPr>
              <a:t> ακατάλληλου </a:t>
            </a:r>
            <a:r>
              <a:rPr lang="el-GR" sz="1700" dirty="0" smtClean="0">
                <a:solidFill>
                  <a:schemeClr val="tx1"/>
                </a:solidFill>
              </a:rPr>
              <a:t>περιεχομένου, </a:t>
            </a:r>
            <a:r>
              <a:rPr lang="el-GR" sz="1700" dirty="0">
                <a:solidFill>
                  <a:schemeClr val="tx1"/>
                </a:solidFill>
              </a:rPr>
              <a:t>αλλά αποτελούν και ένα εργαλείο που µ</a:t>
            </a:r>
            <a:r>
              <a:rPr lang="el-GR" sz="1700" dirty="0" err="1">
                <a:solidFill>
                  <a:schemeClr val="tx1"/>
                </a:solidFill>
              </a:rPr>
              <a:t>πορεί</a:t>
            </a:r>
            <a:r>
              <a:rPr lang="el-GR" sz="1700" dirty="0">
                <a:solidFill>
                  <a:schemeClr val="tx1"/>
                </a:solidFill>
              </a:rPr>
              <a:t> να βοηθήσει στη θέσπιση </a:t>
            </a:r>
            <a:r>
              <a:rPr lang="el-GR" sz="1700" dirty="0" smtClean="0">
                <a:solidFill>
                  <a:schemeClr val="tx1"/>
                </a:solidFill>
              </a:rPr>
              <a:t>συγκεκριμένων </a:t>
            </a:r>
            <a:r>
              <a:rPr lang="el-GR" sz="1700" dirty="0">
                <a:solidFill>
                  <a:schemeClr val="tx1"/>
                </a:solidFill>
              </a:rPr>
              <a:t>ορίων καθώς τα παιδιά αναπτύσσονται και </a:t>
            </a:r>
            <a:r>
              <a:rPr lang="el-GR" sz="1700" dirty="0" smtClean="0">
                <a:solidFill>
                  <a:schemeClr val="tx1"/>
                </a:solidFill>
              </a:rPr>
              <a:t>µ</a:t>
            </a:r>
            <a:r>
              <a:rPr lang="el-GR" sz="1700" dirty="0" err="1" smtClean="0">
                <a:solidFill>
                  <a:schemeClr val="tx1"/>
                </a:solidFill>
              </a:rPr>
              <a:t>εγαλώνουν</a:t>
            </a:r>
            <a:r>
              <a:rPr lang="el-GR" sz="1700" dirty="0" smtClean="0">
                <a:solidFill>
                  <a:schemeClr val="tx1"/>
                </a:solidFill>
              </a:rPr>
              <a:t>.</a:t>
            </a:r>
          </a:p>
          <a:p>
            <a:pPr lvl="1">
              <a:buClr>
                <a:srgbClr val="92D050"/>
              </a:buClr>
              <a:buFont typeface="Wingdings" panose="05000000000000000000" pitchFamily="2" charset="2"/>
              <a:buChar char="v"/>
            </a:pPr>
            <a:r>
              <a:rPr lang="el-GR" sz="1700" dirty="0" smtClean="0">
                <a:solidFill>
                  <a:srgbClr val="FF0000"/>
                </a:solidFill>
              </a:rPr>
              <a:t>Περισσότερες πληροφορίες για την εγκατάσταση των φίλτρων: </a:t>
            </a:r>
            <a:r>
              <a:rPr lang="en-US" sz="1700" dirty="0">
                <a:solidFill>
                  <a:srgbClr val="FF0000"/>
                </a:solidFill>
              </a:rPr>
              <a:t>https://youtu.be/_47jI793-vU</a:t>
            </a:r>
            <a:endParaRPr lang="en-US" sz="1700" dirty="0" smtClean="0">
              <a:solidFill>
                <a:srgbClr val="FF0000"/>
              </a:solidFill>
            </a:endParaRPr>
          </a:p>
          <a:p>
            <a:pPr lvl="1">
              <a:buFont typeface="Courier New" panose="02070309020205020404" pitchFamily="49" charset="0"/>
              <a:buChar char="o"/>
            </a:pPr>
            <a:endParaRPr lang="el-GR" dirty="0" smtClean="0">
              <a:solidFill>
                <a:schemeClr val="tx1"/>
              </a:solidFill>
            </a:endParaRPr>
          </a:p>
          <a:p>
            <a:pPr>
              <a:buClr>
                <a:srgbClr val="92D050"/>
              </a:buClr>
              <a:buFont typeface="Wingdings" panose="05000000000000000000" pitchFamily="2" charset="2"/>
              <a:buChar char="ü"/>
            </a:pPr>
            <a:r>
              <a:rPr lang="el-GR" dirty="0" smtClean="0">
                <a:solidFill>
                  <a:schemeClr val="tx1"/>
                </a:solidFill>
              </a:rPr>
              <a:t>Ας ενθαρρύνουμε </a:t>
            </a:r>
            <a:r>
              <a:rPr lang="el-GR" dirty="0">
                <a:solidFill>
                  <a:schemeClr val="tx1"/>
                </a:solidFill>
              </a:rPr>
              <a:t>τα παιδιά να ασχολούνται µε </a:t>
            </a:r>
            <a:r>
              <a:rPr lang="el-GR" b="1" dirty="0">
                <a:solidFill>
                  <a:srgbClr val="92D050"/>
                </a:solidFill>
              </a:rPr>
              <a:t>νέες δραστηριότητες και </a:t>
            </a:r>
            <a:r>
              <a:rPr lang="el-GR" b="1" dirty="0" err="1">
                <a:solidFill>
                  <a:srgbClr val="92D050"/>
                </a:solidFill>
              </a:rPr>
              <a:t>χόµπι</a:t>
            </a:r>
            <a:r>
              <a:rPr lang="el-GR" b="1" dirty="0">
                <a:solidFill>
                  <a:srgbClr val="92D050"/>
                </a:solidFill>
              </a:rPr>
              <a:t> </a:t>
            </a:r>
            <a:r>
              <a:rPr lang="el-GR" dirty="0">
                <a:solidFill>
                  <a:schemeClr val="tx1"/>
                </a:solidFill>
              </a:rPr>
              <a:t>που δεν </a:t>
            </a:r>
            <a:r>
              <a:rPr lang="el-GR" dirty="0" smtClean="0">
                <a:solidFill>
                  <a:schemeClr val="tx1"/>
                </a:solidFill>
              </a:rPr>
              <a:t>περιλαμβάνουν </a:t>
            </a:r>
            <a:r>
              <a:rPr lang="el-GR" dirty="0">
                <a:solidFill>
                  <a:schemeClr val="tx1"/>
                </a:solidFill>
              </a:rPr>
              <a:t>τον υπολογιστή και ας </a:t>
            </a:r>
            <a:r>
              <a:rPr lang="el-GR" dirty="0" smtClean="0">
                <a:solidFill>
                  <a:schemeClr val="tx1"/>
                </a:solidFill>
              </a:rPr>
              <a:t>ενθαρρύνουμε </a:t>
            </a:r>
            <a:r>
              <a:rPr lang="el-GR" dirty="0">
                <a:solidFill>
                  <a:schemeClr val="tx1"/>
                </a:solidFill>
              </a:rPr>
              <a:t>τις κοινωνικές τους </a:t>
            </a:r>
            <a:r>
              <a:rPr lang="el-GR" dirty="0" smtClean="0">
                <a:solidFill>
                  <a:schemeClr val="tx1"/>
                </a:solidFill>
              </a:rPr>
              <a:t>αλληλεπιδράσεις</a:t>
            </a:r>
            <a:r>
              <a:rPr lang="en-US" dirty="0">
                <a:solidFill>
                  <a:schemeClr val="tx1"/>
                </a:solidFill>
              </a:rPr>
              <a:t> </a:t>
            </a:r>
            <a:r>
              <a:rPr lang="el-GR" dirty="0" smtClean="0">
                <a:solidFill>
                  <a:schemeClr val="tx1"/>
                </a:solidFill>
              </a:rPr>
              <a:t>έτσι ώστε να υιοθετήσουν έναν </a:t>
            </a:r>
            <a:r>
              <a:rPr lang="el-GR" b="1" dirty="0" smtClean="0">
                <a:solidFill>
                  <a:srgbClr val="92D050"/>
                </a:solidFill>
              </a:rPr>
              <a:t>ισορροπημένο και δημιουργικό </a:t>
            </a:r>
            <a:r>
              <a:rPr lang="el-GR" dirty="0" smtClean="0">
                <a:solidFill>
                  <a:schemeClr val="tx1"/>
                </a:solidFill>
              </a:rPr>
              <a:t>τρόπο ζωής</a:t>
            </a:r>
          </a:p>
        </p:txBody>
      </p:sp>
      <p:sp>
        <p:nvSpPr>
          <p:cNvPr id="4" name="Slide Number Placeholder 3"/>
          <p:cNvSpPr>
            <a:spLocks noGrp="1"/>
          </p:cNvSpPr>
          <p:nvPr>
            <p:ph type="sldNum" sz="quarter" idx="12"/>
          </p:nvPr>
        </p:nvSpPr>
        <p:spPr>
          <a:xfrm>
            <a:off x="6374674" y="613836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5CEDE7-6E4D-4068-BBEE-DAA1B27CDCA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8391525" y="6233580"/>
            <a:ext cx="752475" cy="624419"/>
          </a:xfrm>
          <a:prstGeom prst="rect">
            <a:avLst/>
          </a:prstGeom>
          <a:solidFill>
            <a:srgbClr val="155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0812978">
            <a:off x="-31807" y="364375"/>
            <a:ext cx="2384749" cy="1685834"/>
          </a:xfrm>
          <a:prstGeom prst="rect">
            <a:avLst/>
          </a:prstGeom>
        </p:spPr>
      </p:pic>
    </p:spTree>
    <p:extLst>
      <p:ext uri="{BB962C8B-B14F-4D97-AF65-F5344CB8AC3E}">
        <p14:creationId xmlns:p14="http://schemas.microsoft.com/office/powerpoint/2010/main" xmlns="" val="370030069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1052</TotalTime>
  <Words>2179</Words>
  <Application>Microsoft Office PowerPoint</Application>
  <PresentationFormat>Προβολή στην οθόνη (4:3)</PresentationFormat>
  <Paragraphs>199</Paragraphs>
  <Slides>35</Slides>
  <Notes>1</Notes>
  <HiddenSlides>0</HiddenSlides>
  <MMClips>0</MMClips>
  <ScaleCrop>false</ScaleCrop>
  <HeadingPairs>
    <vt:vector size="4" baseType="variant">
      <vt:variant>
        <vt:lpstr>Θέμα</vt:lpstr>
      </vt:variant>
      <vt:variant>
        <vt:i4>8</vt:i4>
      </vt:variant>
      <vt:variant>
        <vt:lpstr>Τίτλοι διαφανειών</vt:lpstr>
      </vt:variant>
      <vt:variant>
        <vt:i4>35</vt:i4>
      </vt:variant>
    </vt:vector>
  </HeadingPairs>
  <TitlesOfParts>
    <vt:vector size="43" baseType="lpstr">
      <vt:lpstr>Office Theme</vt:lpstr>
      <vt:lpstr>1_Office Theme</vt:lpstr>
      <vt:lpstr>2_Office Theme</vt:lpstr>
      <vt:lpstr>3_Office Theme</vt:lpstr>
      <vt:lpstr>4_Office Theme</vt:lpstr>
      <vt:lpstr>5_Office Theme</vt:lpstr>
      <vt:lpstr>6_Office Theme</vt:lpstr>
      <vt:lpstr>7_Office Theme</vt:lpstr>
      <vt:lpstr>ΑΣΦΑΛΕΙΑ ΣΤΟ ΔΙΑΔΙΚΤΥΟ ΠΑΡΟΥΣΙΑΣΗ ΓΙΑ ΓΟΝΕΙΣ</vt:lpstr>
      <vt:lpstr>Είμαστε θετικοί στη χρήση του διαδικτύου από τα παιδιά γιατί…</vt:lpstr>
      <vt:lpstr>                Πως ξεκινάω …</vt:lpstr>
      <vt:lpstr>Κρατώντας τα μικρότερα παιδιά ασφαλή στο διαδίκτυο…</vt:lpstr>
      <vt:lpstr>Κρατώντας τα μικρότερα παιδιά ασφαλή στο διαδίκτυο…</vt:lpstr>
      <vt:lpstr>Κρατώντας τα μικρότερα παιδιά ασφαλή στο διαδίκτυο…</vt:lpstr>
      <vt:lpstr>Όχι μόνο παίζω αλλά και μαθαίνω στο διαδίκτυο…</vt:lpstr>
      <vt:lpstr>Τι µπορώ να κάνω ως γονέας εάν το παιδί µου αντιµετωπίζει πρόβληµα µε τη χρήση του υπολογιστή;</vt:lpstr>
      <vt:lpstr>Τι µπορώ να κάνω ως γονέας εάν το παιδί µου αντιµετωπίζει πρόβληµα µε τη χρήση του υπολογιστή;</vt:lpstr>
      <vt:lpstr>Προστασία προσωπικών δεδομένων</vt:lpstr>
      <vt:lpstr>Σκέψου πριν δημοσιεύσεις…</vt:lpstr>
      <vt:lpstr>Κοινωνικά δίκτυα…  Τι πρέπει να προσέχουν τα παιδιά</vt:lpstr>
      <vt:lpstr> Κοινωνικά δίκτυα…  Τι πρέπει να προσέχουν τα παιδιά </vt:lpstr>
      <vt:lpstr>Κοινωνικά δίκτυα…  Τι πρέπει να προσέχουν τα παιδιά</vt:lpstr>
      <vt:lpstr>Κοινωνικά δίκτυα…  Τι πρέπει να προσέχουν τα παιδιά</vt:lpstr>
      <vt:lpstr>Λέμε όχι στην ανάρτηση φωτογραφιών των παιδιών μας στο διαδίκτυο</vt:lpstr>
      <vt:lpstr>Λέμε όχι στην ανάρτηση φωτογραφιών παιδιών στο διαδίκτυο</vt:lpstr>
      <vt:lpstr>Δεν ξεχνάμε ότι:</vt:lpstr>
      <vt:lpstr>Τι σημαίνει Διαδικτυακός Εκφοβισμός ;</vt:lpstr>
      <vt:lpstr>Πως ακριβώς µπορεί να εκφραστεί ο διαδικτυακός εκφοβισµός;</vt:lpstr>
      <vt:lpstr>Είναι σημαντικό να…</vt:lpstr>
      <vt:lpstr>Το παιδί μου είναι θύμα cyberbullying.  Τι κάνω;</vt:lpstr>
      <vt:lpstr>Διαφάνεια 23</vt:lpstr>
      <vt:lpstr>Τι να συμβουλέψω το παιδί μου…</vt:lpstr>
      <vt:lpstr>Τι είναι το Sexting;</vt:lpstr>
      <vt:lpstr>Γιατί μπορεί να συμβεί κάτι τέτοιο;</vt:lpstr>
      <vt:lpstr>Πώς να προστέψω το παιδί μου…</vt:lpstr>
      <vt:lpstr>Ελληνικό Κέντρο Ασφαλούς Διαδικτύου</vt:lpstr>
      <vt:lpstr>Ενημέρωση - Επαγρύπνηση</vt:lpstr>
      <vt:lpstr>Το site μας</vt:lpstr>
      <vt:lpstr>Υλικό για σχολεία</vt:lpstr>
      <vt:lpstr>SafeLine - Παράνομο περιεχόμενο</vt:lpstr>
      <vt:lpstr>SafeLine – Τρόποι καταγγελίας</vt:lpstr>
      <vt:lpstr>Μπορείτε επίσης να καλέσετε στη γραμμή βοήθειας του Ελληνικού Κέντρου Ασφαλούς Διαδικτύου για να λάβετε συμβουλές και υποστήριξη από εξειδικευμένο προσωπικό</vt:lpstr>
      <vt:lpstr>Διαφάνεια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PC-00</cp:lastModifiedBy>
  <cp:revision>101</cp:revision>
  <dcterms:created xsi:type="dcterms:W3CDTF">2017-02-20T07:48:45Z</dcterms:created>
  <dcterms:modified xsi:type="dcterms:W3CDTF">2019-04-04T07:29:36Z</dcterms:modified>
</cp:coreProperties>
</file>